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5">
  <p:sldMasterIdLst>
    <p:sldMasterId id="2147483648" r:id="rId1"/>
  </p:sldMasterIdLst>
  <p:notesMasterIdLst>
    <p:notesMasterId r:id="rId17"/>
  </p:notesMasterIdLst>
  <p:sldIdLst>
    <p:sldId id="697" r:id="rId2"/>
    <p:sldId id="705" r:id="rId3"/>
    <p:sldId id="706" r:id="rId4"/>
    <p:sldId id="708" r:id="rId5"/>
    <p:sldId id="704" r:id="rId6"/>
    <p:sldId id="694" r:id="rId7"/>
    <p:sldId id="695" r:id="rId8"/>
    <p:sldId id="699" r:id="rId9"/>
    <p:sldId id="709" r:id="rId10"/>
    <p:sldId id="707" r:id="rId11"/>
    <p:sldId id="711" r:id="rId12"/>
    <p:sldId id="716" r:id="rId13"/>
    <p:sldId id="715" r:id="rId14"/>
    <p:sldId id="714" r:id="rId15"/>
    <p:sldId id="28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Sonia Daniels" initials="TSD" lastIdx="6" clrIdx="0"/>
  <p:cmAuthor id="2" name="Hersheela" initials="H" lastIdx="3" clrIdx="1"/>
  <p:cmAuthor id="3" name="Khuluvhe.M" initials="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napToObjects="1">
      <p:cViewPr varScale="1">
        <p:scale>
          <a:sx n="67" d="100"/>
          <a:sy n="67" d="100"/>
        </p:scale>
        <p:origin x="1173" y="4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Business</a:t>
            </a:r>
            <a:r>
              <a:rPr lang="en-US" b="1" baseline="0" dirty="0"/>
              <a:t> – Alert Level 4</a:t>
            </a:r>
            <a:r>
              <a:rPr lang="en-US" b="1"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Sheet8!$I$4</c:f>
              <c:strCache>
                <c:ptCount val="1"/>
                <c:pt idx="0">
                  <c:v>Number of Businesses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Sheet8!$H$5:$H$18</c:f>
              <c:strCache>
                <c:ptCount val="14"/>
                <c:pt idx="0">
                  <c:v>Altered methods of production</c:v>
                </c:pt>
                <c:pt idx="1">
                  <c:v>Altered goods or services offered to customers</c:v>
                </c:pt>
                <c:pt idx="2">
                  <c:v>Discontinued a good or service</c:v>
                </c:pt>
                <c:pt idx="3">
                  <c:v>Added new ways to interact with or sell to customers</c:v>
                </c:pt>
                <c:pt idx="4">
                  <c:v>Increased use of virtual connections internally</c:v>
                </c:pt>
                <c:pt idx="5">
                  <c:v>Increased use of virtual connections externally</c:v>
                </c:pt>
                <c:pt idx="6">
                  <c:v>Increased use of e-commerce</c:v>
                </c:pt>
                <c:pt idx="7">
                  <c:v>Invested in equipments to produce new products or expand existing products</c:v>
                </c:pt>
                <c:pt idx="8">
                  <c:v>Altered research and development projects</c:v>
                </c:pt>
                <c:pt idx="9">
                  <c:v>Increased maintenance costs</c:v>
                </c:pt>
                <c:pt idx="10">
                  <c:v>Decreased maintenance costs</c:v>
                </c:pt>
                <c:pt idx="11">
                  <c:v>None of the above</c:v>
                </c:pt>
                <c:pt idx="12">
                  <c:v>Do not know</c:v>
                </c:pt>
                <c:pt idx="13">
                  <c:v>Other</c:v>
                </c:pt>
              </c:strCache>
            </c:strRef>
          </c:cat>
          <c:val>
            <c:numRef>
              <c:f>Sheet8!$I$5:$I$18</c:f>
              <c:numCache>
                <c:formatCode>General</c:formatCode>
                <c:ptCount val="14"/>
                <c:pt idx="0">
                  <c:v>160</c:v>
                </c:pt>
                <c:pt idx="1">
                  <c:v>165</c:v>
                </c:pt>
                <c:pt idx="2">
                  <c:v>156</c:v>
                </c:pt>
                <c:pt idx="3">
                  <c:v>285</c:v>
                </c:pt>
                <c:pt idx="4">
                  <c:v>348</c:v>
                </c:pt>
                <c:pt idx="5">
                  <c:v>320</c:v>
                </c:pt>
                <c:pt idx="6">
                  <c:v>126</c:v>
                </c:pt>
                <c:pt idx="7">
                  <c:v>25</c:v>
                </c:pt>
                <c:pt idx="8">
                  <c:v>42</c:v>
                </c:pt>
                <c:pt idx="9">
                  <c:v>60</c:v>
                </c:pt>
                <c:pt idx="10">
                  <c:v>177</c:v>
                </c:pt>
                <c:pt idx="11">
                  <c:v>182</c:v>
                </c:pt>
                <c:pt idx="12">
                  <c:v>32</c:v>
                </c:pt>
                <c:pt idx="13">
                  <c:v>115</c:v>
                </c:pt>
              </c:numCache>
            </c:numRef>
          </c:val>
          <c:extLst>
            <c:ext xmlns:c16="http://schemas.microsoft.com/office/drawing/2014/chart" uri="{C3380CC4-5D6E-409C-BE32-E72D297353CC}">
              <c16:uniqueId val="{00000000-0E78-4AAE-A76A-FD32C58BCC18}"/>
            </c:ext>
          </c:extLst>
        </c:ser>
        <c:dLbls>
          <c:showLegendKey val="0"/>
          <c:showVal val="0"/>
          <c:showCatName val="0"/>
          <c:showSerName val="0"/>
          <c:showPercent val="0"/>
          <c:showBubbleSize val="0"/>
        </c:dLbls>
        <c:gapWidth val="182"/>
        <c:axId val="-1354455600"/>
        <c:axId val="-1354448528"/>
      </c:barChart>
      <c:catAx>
        <c:axId val="-1354455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4448528"/>
        <c:crosses val="autoZero"/>
        <c:auto val="1"/>
        <c:lblAlgn val="ctr"/>
        <c:lblOffset val="100"/>
        <c:noMultiLvlLbl val="0"/>
      </c:catAx>
      <c:valAx>
        <c:axId val="-135444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45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Sheet1!$E$9</c:f>
              <c:strCache>
                <c:ptCount val="1"/>
                <c:pt idx="0">
                  <c:v> 15-24 years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Sheet1!$F$8:$K$8</c:f>
              <c:strCache>
                <c:ptCount val="6"/>
                <c:pt idx="0">
                  <c:v>Jan-Mar 2015</c:v>
                </c:pt>
                <c:pt idx="1">
                  <c:v>Jan-Mar 2016</c:v>
                </c:pt>
                <c:pt idx="2">
                  <c:v>Jan-Mar 2017</c:v>
                </c:pt>
                <c:pt idx="3">
                  <c:v>Jan-Mar 2018</c:v>
                </c:pt>
                <c:pt idx="4">
                  <c:v>Jan-Mar 2019</c:v>
                </c:pt>
                <c:pt idx="5">
                  <c:v>Jan-Mar 2020</c:v>
                </c:pt>
              </c:strCache>
            </c:strRef>
          </c:cat>
          <c:val>
            <c:numRef>
              <c:f>Sheet1!$F$9:$K$9</c:f>
              <c:numCache>
                <c:formatCode>General</c:formatCode>
                <c:ptCount val="6"/>
              </c:numCache>
            </c:numRef>
          </c:val>
          <c:smooth val="0"/>
          <c:extLst>
            <c:ext xmlns:c16="http://schemas.microsoft.com/office/drawing/2014/chart" uri="{C3380CC4-5D6E-409C-BE32-E72D297353CC}">
              <c16:uniqueId val="{00000000-B38A-4B1D-9BBE-29AFDA8DD3A0}"/>
            </c:ext>
          </c:extLst>
        </c:ser>
        <c:ser>
          <c:idx val="1"/>
          <c:order val="1"/>
          <c:tx>
            <c:strRef>
              <c:f>Sheet1!$E$10</c:f>
              <c:strCache>
                <c:ptCount val="1"/>
                <c:pt idx="0">
                  <c:v>  Unemployment rate</c:v>
                </c:pt>
              </c:strCache>
            </c:strRef>
          </c:tx>
          <c:spPr>
            <a:ln w="19050" cap="rnd" cmpd="sng" algn="ctr">
              <a:solidFill>
                <a:schemeClr val="tx2">
                  <a:lumMod val="60000"/>
                  <a:lumOff val="40000"/>
                </a:schemeClr>
              </a:solidFill>
              <a:round/>
            </a:ln>
            <a:effectLst/>
          </c:spPr>
          <c:marker>
            <c:symbol val="circle"/>
            <c:size val="17"/>
            <c:spPr>
              <a:solidFill>
                <a:schemeClr val="lt1"/>
              </a:solidFill>
              <a:ln>
                <a:solidFill>
                  <a:schemeClr val="tx2">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Sheet1!$F$8:$K$8</c:f>
              <c:strCache>
                <c:ptCount val="6"/>
                <c:pt idx="0">
                  <c:v>Jan-Mar 2015</c:v>
                </c:pt>
                <c:pt idx="1">
                  <c:v>Jan-Mar 2016</c:v>
                </c:pt>
                <c:pt idx="2">
                  <c:v>Jan-Mar 2017</c:v>
                </c:pt>
                <c:pt idx="3">
                  <c:v>Jan-Mar 2018</c:v>
                </c:pt>
                <c:pt idx="4">
                  <c:v>Jan-Mar 2019</c:v>
                </c:pt>
                <c:pt idx="5">
                  <c:v>Jan-Mar 2020</c:v>
                </c:pt>
              </c:strCache>
            </c:strRef>
          </c:cat>
          <c:val>
            <c:numRef>
              <c:f>Sheet1!$F$10:$K$10</c:f>
              <c:numCache>
                <c:formatCode>#,##0.0</c:formatCode>
                <c:ptCount val="6"/>
                <c:pt idx="0">
                  <c:v>50.3</c:v>
                </c:pt>
                <c:pt idx="1">
                  <c:v>54.5</c:v>
                </c:pt>
                <c:pt idx="2">
                  <c:v>54.3</c:v>
                </c:pt>
                <c:pt idx="3">
                  <c:v>52.4</c:v>
                </c:pt>
                <c:pt idx="4">
                  <c:v>55.2</c:v>
                </c:pt>
                <c:pt idx="5">
                  <c:v>59</c:v>
                </c:pt>
              </c:numCache>
            </c:numRef>
          </c:val>
          <c:smooth val="0"/>
          <c:extLst>
            <c:ext xmlns:c16="http://schemas.microsoft.com/office/drawing/2014/chart" uri="{C3380CC4-5D6E-409C-BE32-E72D297353CC}">
              <c16:uniqueId val="{00000001-B38A-4B1D-9BBE-29AFDA8DD3A0}"/>
            </c:ext>
          </c:extLst>
        </c:ser>
        <c:ser>
          <c:idx val="2"/>
          <c:order val="2"/>
          <c:tx>
            <c:strRef>
              <c:f>Sheet1!$E$11</c:f>
              <c:strCache>
                <c:ptCount val="1"/>
                <c:pt idx="0">
                  <c:v> 25-34 years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Sheet1!$F$8:$K$8</c:f>
              <c:strCache>
                <c:ptCount val="6"/>
                <c:pt idx="0">
                  <c:v>Jan-Mar 2015</c:v>
                </c:pt>
                <c:pt idx="1">
                  <c:v>Jan-Mar 2016</c:v>
                </c:pt>
                <c:pt idx="2">
                  <c:v>Jan-Mar 2017</c:v>
                </c:pt>
                <c:pt idx="3">
                  <c:v>Jan-Mar 2018</c:v>
                </c:pt>
                <c:pt idx="4">
                  <c:v>Jan-Mar 2019</c:v>
                </c:pt>
                <c:pt idx="5">
                  <c:v>Jan-Mar 2020</c:v>
                </c:pt>
              </c:strCache>
            </c:strRef>
          </c:cat>
          <c:val>
            <c:numRef>
              <c:f>Sheet1!$F$11:$K$11</c:f>
              <c:numCache>
                <c:formatCode>General</c:formatCode>
                <c:ptCount val="6"/>
              </c:numCache>
            </c:numRef>
          </c:val>
          <c:smooth val="0"/>
          <c:extLst>
            <c:ext xmlns:c16="http://schemas.microsoft.com/office/drawing/2014/chart" uri="{C3380CC4-5D6E-409C-BE32-E72D297353CC}">
              <c16:uniqueId val="{00000002-B38A-4B1D-9BBE-29AFDA8DD3A0}"/>
            </c:ext>
          </c:extLst>
        </c:ser>
        <c:ser>
          <c:idx val="3"/>
          <c:order val="3"/>
          <c:tx>
            <c:strRef>
              <c:f>Sheet1!$E$12</c:f>
              <c:strCache>
                <c:ptCount val="1"/>
                <c:pt idx="0">
                  <c:v>  Unemployment rate</c:v>
                </c:pt>
              </c:strCache>
            </c:strRef>
          </c:tx>
          <c:spPr>
            <a:ln w="19050" cap="rnd" cmpd="sng" algn="ctr">
              <a:solidFill>
                <a:schemeClr val="accent3">
                  <a:lumMod val="60000"/>
                  <a:lumOff val="40000"/>
                </a:schemeClr>
              </a:solidFill>
              <a:round/>
            </a:ln>
            <a:effectLst/>
          </c:spPr>
          <c:marker>
            <c:symbol val="circle"/>
            <c:size val="17"/>
            <c:spPr>
              <a:solidFill>
                <a:schemeClr val="lt1"/>
              </a:solidFill>
              <a:ln>
                <a:solidFill>
                  <a:schemeClr val="accent3">
                    <a:lumMod val="60000"/>
                    <a:lumOff val="4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Sheet1!$F$8:$K$8</c:f>
              <c:strCache>
                <c:ptCount val="6"/>
                <c:pt idx="0">
                  <c:v>Jan-Mar 2015</c:v>
                </c:pt>
                <c:pt idx="1">
                  <c:v>Jan-Mar 2016</c:v>
                </c:pt>
                <c:pt idx="2">
                  <c:v>Jan-Mar 2017</c:v>
                </c:pt>
                <c:pt idx="3">
                  <c:v>Jan-Mar 2018</c:v>
                </c:pt>
                <c:pt idx="4">
                  <c:v>Jan-Mar 2019</c:v>
                </c:pt>
                <c:pt idx="5">
                  <c:v>Jan-Mar 2020</c:v>
                </c:pt>
              </c:strCache>
            </c:strRef>
          </c:cat>
          <c:val>
            <c:numRef>
              <c:f>Sheet1!$F$12:$K$12</c:f>
              <c:numCache>
                <c:formatCode>#,##0.0</c:formatCode>
                <c:ptCount val="6"/>
                <c:pt idx="0">
                  <c:v>31.4</c:v>
                </c:pt>
                <c:pt idx="1">
                  <c:v>31.2</c:v>
                </c:pt>
                <c:pt idx="2">
                  <c:v>32.5</c:v>
                </c:pt>
                <c:pt idx="3">
                  <c:v>33</c:v>
                </c:pt>
                <c:pt idx="4">
                  <c:v>34.200000000000003</c:v>
                </c:pt>
                <c:pt idx="5">
                  <c:v>37.299999999999997</c:v>
                </c:pt>
              </c:numCache>
            </c:numRef>
          </c:val>
          <c:smooth val="0"/>
          <c:extLst>
            <c:ext xmlns:c16="http://schemas.microsoft.com/office/drawing/2014/chart" uri="{C3380CC4-5D6E-409C-BE32-E72D297353CC}">
              <c16:uniqueId val="{00000003-B38A-4B1D-9BBE-29AFDA8DD3A0}"/>
            </c:ext>
          </c:extLst>
        </c:ser>
        <c:dLbls>
          <c:dLblPos val="ctr"/>
          <c:showLegendKey val="0"/>
          <c:showVal val="1"/>
          <c:showCatName val="0"/>
          <c:showSerName val="0"/>
          <c:showPercent val="0"/>
          <c:showBubbleSize val="0"/>
        </c:dLbls>
        <c:marker val="1"/>
        <c:smooth val="0"/>
        <c:axId val="-1354455056"/>
        <c:axId val="-1354443632"/>
      </c:lineChart>
      <c:catAx>
        <c:axId val="-135445505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1354443632"/>
        <c:crosses val="autoZero"/>
        <c:auto val="1"/>
        <c:lblAlgn val="ctr"/>
        <c:lblOffset val="100"/>
        <c:noMultiLvlLbl val="0"/>
      </c:catAx>
      <c:valAx>
        <c:axId val="-1354443632"/>
        <c:scaling>
          <c:orientation val="minMax"/>
        </c:scaling>
        <c:delete val="1"/>
        <c:axPos val="l"/>
        <c:numFmt formatCode="General" sourceLinked="1"/>
        <c:majorTickMark val="none"/>
        <c:minorTickMark val="none"/>
        <c:tickLblPos val="nextTo"/>
        <c:crossAx val="-135445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AC3657-5EE1-4D31-9BAC-DDDF82606316}"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n-ZA"/>
        </a:p>
      </dgm:t>
    </dgm:pt>
    <dgm:pt modelId="{83997D5C-85F2-4C73-B64F-1245477AFA6B}">
      <dgm:prSet phldrT="[Text]" custT="1"/>
      <dgm:spPr>
        <a:solidFill>
          <a:srgbClr val="422BE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70000"/>
            </a:lnSpc>
          </a:pPr>
          <a:r>
            <a:rPr lang="en-ZA" sz="2000" dirty="0"/>
            <a:t>Identify and increase production of occupations in demand</a:t>
          </a:r>
          <a:endParaRPr lang="en-ZA" sz="2000" dirty="0">
            <a:latin typeface="Arial" panose="020B0604020202020204" pitchFamily="34" charset="0"/>
            <a:cs typeface="Arial" panose="020B0604020202020204" pitchFamily="34" charset="0"/>
          </a:endParaRPr>
        </a:p>
      </dgm:t>
    </dgm:pt>
    <dgm:pt modelId="{111A58FE-D4C4-4D45-ADFD-FD5131F6BBFD}" type="parTrans" cxnId="{E60ACCC3-2AF4-4563-B9EF-1757F9984791}">
      <dgm:prSet/>
      <dgm:spPr/>
      <dgm:t>
        <a:bodyPr/>
        <a:lstStyle/>
        <a:p>
          <a:endParaRPr lang="en-ZA"/>
        </a:p>
      </dgm:t>
    </dgm:pt>
    <dgm:pt modelId="{36B1FA43-A5B2-40EB-BDF3-FCF28C65F2CF}" type="sibTrans" cxnId="{E60ACCC3-2AF4-4563-B9EF-1757F9984791}">
      <dgm:prSet/>
      <dgm:spPr/>
      <dgm:t>
        <a:bodyPr/>
        <a:lstStyle/>
        <a:p>
          <a:endParaRPr lang="en-ZA"/>
        </a:p>
      </dgm:t>
    </dgm:pt>
    <dgm:pt modelId="{281F875D-DF6F-473E-AEA3-121F5309685B}">
      <dgm:prSet phldrT="[Text]" custT="1"/>
      <dgm:spPr>
        <a:solidFill>
          <a:srgbClr val="78B93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80000"/>
            </a:lnSpc>
          </a:pPr>
          <a:r>
            <a:rPr lang="en-ZA" sz="2000" dirty="0"/>
            <a:t>Skills development support for entrepreneurship and cooperative development</a:t>
          </a:r>
        </a:p>
      </dgm:t>
    </dgm:pt>
    <dgm:pt modelId="{7D83686C-4420-4A13-8424-43DA080B9196}" type="parTrans" cxnId="{0F6BDA9F-CB75-41CD-B924-789E5C74DFFF}">
      <dgm:prSet/>
      <dgm:spPr/>
      <dgm:t>
        <a:bodyPr/>
        <a:lstStyle/>
        <a:p>
          <a:endParaRPr lang="en-ZA"/>
        </a:p>
      </dgm:t>
    </dgm:pt>
    <dgm:pt modelId="{BD1A43BF-F0E1-4D22-821E-2F140F0266AE}" type="sibTrans" cxnId="{0F6BDA9F-CB75-41CD-B924-789E5C74DFFF}">
      <dgm:prSet/>
      <dgm:spPr/>
      <dgm:t>
        <a:bodyPr/>
        <a:lstStyle/>
        <a:p>
          <a:endParaRPr lang="en-ZA"/>
        </a:p>
      </dgm:t>
    </dgm:pt>
    <dgm:pt modelId="{04A01CEF-71B3-48FA-9421-6720AFBBCD3A}">
      <dgm:prSet phldrT="[Text]" custT="1"/>
      <dgm:spPr>
        <a:solidFill>
          <a:srgbClr val="35CFD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70000"/>
            </a:lnSpc>
          </a:pPr>
          <a:r>
            <a:rPr lang="en-ZA" sz="2000" dirty="0"/>
            <a:t>Support career development services</a:t>
          </a:r>
        </a:p>
      </dgm:t>
    </dgm:pt>
    <dgm:pt modelId="{82C125C1-50CD-4892-B5E9-265D08C51040}" type="parTrans" cxnId="{2A29AFE5-8FAE-4FC7-8C62-4B5EE1754D10}">
      <dgm:prSet/>
      <dgm:spPr/>
      <dgm:t>
        <a:bodyPr/>
        <a:lstStyle/>
        <a:p>
          <a:endParaRPr lang="en-ZA"/>
        </a:p>
      </dgm:t>
    </dgm:pt>
    <dgm:pt modelId="{AC0CE11D-524F-48A8-BBAF-1781AFABA648}" type="sibTrans" cxnId="{2A29AFE5-8FAE-4FC7-8C62-4B5EE1754D10}">
      <dgm:prSet/>
      <dgm:spPr/>
      <dgm:t>
        <a:bodyPr/>
        <a:lstStyle/>
        <a:p>
          <a:endParaRPr lang="en-ZA"/>
        </a:p>
      </dgm:t>
    </dgm:pt>
    <dgm:pt modelId="{3749D10C-2940-4C27-A544-6F504707CE4B}">
      <dgm:prSet custT="1"/>
      <dgm:spPr>
        <a:solidFill>
          <a:srgbClr val="BC50B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70000"/>
            </a:lnSpc>
          </a:pPr>
          <a:r>
            <a:rPr lang="en-ZA" sz="2000" dirty="0"/>
            <a:t>Improving the level of skills in the South African workforce</a:t>
          </a:r>
        </a:p>
      </dgm:t>
    </dgm:pt>
    <dgm:pt modelId="{C8BA72B5-13F6-410E-B99B-2AF447A06D8C}" type="parTrans" cxnId="{03E610CB-AC26-4326-A490-5F07BCA57804}">
      <dgm:prSet/>
      <dgm:spPr/>
      <dgm:t>
        <a:bodyPr/>
        <a:lstStyle/>
        <a:p>
          <a:endParaRPr lang="en-ZA"/>
        </a:p>
      </dgm:t>
    </dgm:pt>
    <dgm:pt modelId="{64C6CA8B-052A-481C-AC20-634AB8DDB935}" type="sibTrans" cxnId="{03E610CB-AC26-4326-A490-5F07BCA57804}">
      <dgm:prSet/>
      <dgm:spPr/>
      <dgm:t>
        <a:bodyPr/>
        <a:lstStyle/>
        <a:p>
          <a:endParaRPr lang="en-ZA"/>
        </a:p>
      </dgm:t>
    </dgm:pt>
    <dgm:pt modelId="{25E00016-4646-470B-8144-B488F60F0530}">
      <dgm:prSet custT="1"/>
      <dgm:spPr>
        <a:solidFill>
          <a:srgbClr val="6235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70000"/>
            </a:lnSpc>
          </a:pPr>
          <a:r>
            <a:rPr lang="en-ZA" sz="2000" dirty="0"/>
            <a:t>Linking education and workplace</a:t>
          </a:r>
        </a:p>
      </dgm:t>
    </dgm:pt>
    <dgm:pt modelId="{A824A587-73A6-42E3-A0D2-0F9CB7D6D55F}" type="parTrans" cxnId="{79BD2842-4DEA-464D-A08F-3C58BE8B2680}">
      <dgm:prSet/>
      <dgm:spPr/>
      <dgm:t>
        <a:bodyPr/>
        <a:lstStyle/>
        <a:p>
          <a:endParaRPr lang="en-ZA"/>
        </a:p>
      </dgm:t>
    </dgm:pt>
    <dgm:pt modelId="{5E017059-566E-438A-9779-C8FE67C969AD}" type="sibTrans" cxnId="{79BD2842-4DEA-464D-A08F-3C58BE8B2680}">
      <dgm:prSet/>
      <dgm:spPr/>
      <dgm:t>
        <a:bodyPr/>
        <a:lstStyle/>
        <a:p>
          <a:endParaRPr lang="en-ZA"/>
        </a:p>
      </dgm:t>
    </dgm:pt>
    <dgm:pt modelId="{D66B4C9F-1DE0-4973-85BC-C7D021896F59}">
      <dgm:prSet custT="1"/>
      <dgm:spPr>
        <a:solidFill>
          <a:srgbClr val="326C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80000"/>
            </a:lnSpc>
          </a:pPr>
          <a:r>
            <a:rPr lang="en-ZA" sz="2000" dirty="0"/>
            <a:t>Encourage and support worker initiated training</a:t>
          </a:r>
        </a:p>
      </dgm:t>
    </dgm:pt>
    <dgm:pt modelId="{85732242-A495-4B03-84D4-97061F0E14EE}" type="parTrans" cxnId="{7B30D852-2164-42FD-B953-7CE69FA1CDEA}">
      <dgm:prSet/>
      <dgm:spPr/>
      <dgm:t>
        <a:bodyPr/>
        <a:lstStyle/>
        <a:p>
          <a:endParaRPr lang="en-ZA"/>
        </a:p>
      </dgm:t>
    </dgm:pt>
    <dgm:pt modelId="{22D7652A-D1D7-4327-94D1-AF0CD0E35912}" type="sibTrans" cxnId="{7B30D852-2164-42FD-B953-7CE69FA1CDEA}">
      <dgm:prSet/>
      <dgm:spPr/>
      <dgm:t>
        <a:bodyPr/>
        <a:lstStyle/>
        <a:p>
          <a:endParaRPr lang="en-ZA"/>
        </a:p>
      </dgm:t>
    </dgm:pt>
    <dgm:pt modelId="{6E7D002E-4AAA-4E2D-B62D-696A894F3457}">
      <dgm:prSet custT="1"/>
      <dgm:spPr>
        <a:solidFill>
          <a:srgbClr val="D5374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80000"/>
            </a:lnSpc>
          </a:pPr>
          <a:r>
            <a:rPr lang="en-ZA" sz="2000" dirty="0"/>
            <a:t>Increase access to occupationally directed programmes</a:t>
          </a:r>
          <a:endParaRPr lang="en-ZA" sz="2000" dirty="0">
            <a:solidFill>
              <a:schemeClr val="bg1"/>
            </a:solidFill>
          </a:endParaRPr>
        </a:p>
      </dgm:t>
    </dgm:pt>
    <dgm:pt modelId="{2EEE3145-6FF3-4D8D-8100-42E082EC3AA4}" type="parTrans" cxnId="{5643A6C7-8A70-4152-B699-CDC33A7705AE}">
      <dgm:prSet/>
      <dgm:spPr/>
      <dgm:t>
        <a:bodyPr/>
        <a:lstStyle/>
        <a:p>
          <a:endParaRPr lang="en-ZA"/>
        </a:p>
      </dgm:t>
    </dgm:pt>
    <dgm:pt modelId="{7D29D044-97CE-422C-B42B-E50D77C1C331}" type="sibTrans" cxnId="{5643A6C7-8A70-4152-B699-CDC33A7705AE}">
      <dgm:prSet/>
      <dgm:spPr/>
      <dgm:t>
        <a:bodyPr/>
        <a:lstStyle/>
        <a:p>
          <a:endParaRPr lang="en-ZA"/>
        </a:p>
      </dgm:t>
    </dgm:pt>
    <dgm:pt modelId="{B0E2230A-EF70-469D-8BAA-7F185C6A8BE1}">
      <dgm:prSet custT="1"/>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70000"/>
            </a:lnSpc>
          </a:pPr>
          <a:r>
            <a:rPr lang="en-ZA" sz="2000" dirty="0"/>
            <a:t>Support the growth of the public college system</a:t>
          </a:r>
        </a:p>
      </dgm:t>
    </dgm:pt>
    <dgm:pt modelId="{E7B34B9B-1430-4F53-B820-D02E22ED49EA}" type="parTrans" cxnId="{D238A2A4-8041-42D9-82AC-CBA4DE9771AF}">
      <dgm:prSet/>
      <dgm:spPr/>
      <dgm:t>
        <a:bodyPr/>
        <a:lstStyle/>
        <a:p>
          <a:endParaRPr lang="en-ZA"/>
        </a:p>
      </dgm:t>
    </dgm:pt>
    <dgm:pt modelId="{0E82AC08-FB8F-45CB-9F7F-448AA6A3A4CB}" type="sibTrans" cxnId="{D238A2A4-8041-42D9-82AC-CBA4DE9771AF}">
      <dgm:prSet/>
      <dgm:spPr/>
      <dgm:t>
        <a:bodyPr/>
        <a:lstStyle/>
        <a:p>
          <a:endParaRPr lang="en-ZA"/>
        </a:p>
      </dgm:t>
    </dgm:pt>
    <dgm:pt modelId="{68C95EC3-1655-4DF2-86F0-9B3455B62470}" type="pres">
      <dgm:prSet presAssocID="{E4AC3657-5EE1-4D31-9BAC-DDDF82606316}" presName="linearFlow" presStyleCnt="0">
        <dgm:presLayoutVars>
          <dgm:dir/>
          <dgm:resizeHandles val="exact"/>
        </dgm:presLayoutVars>
      </dgm:prSet>
      <dgm:spPr/>
    </dgm:pt>
    <dgm:pt modelId="{8AB0DB1A-963D-4902-9266-9674D7C17291}" type="pres">
      <dgm:prSet presAssocID="{83997D5C-85F2-4C73-B64F-1245477AFA6B}" presName="composite" presStyleCnt="0"/>
      <dgm:spPr/>
    </dgm:pt>
    <dgm:pt modelId="{F30EFB53-7E4C-4AA9-8457-98AD184682CD}" type="pres">
      <dgm:prSet presAssocID="{83997D5C-85F2-4C73-B64F-1245477AFA6B}" presName="imgShp" presStyleLbl="fgImgPlace1" presStyleIdx="0" presStyleCnt="8" custLinFactX="-90035" custLinFactNeighborX="-100000"/>
      <dgm:spPr>
        <a:solidFill>
          <a:srgbClr val="422BE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AC987D8-CC0A-48FA-BBA3-DE750671725A}" type="pres">
      <dgm:prSet presAssocID="{83997D5C-85F2-4C73-B64F-1245477AFA6B}" presName="txShp" presStyleLbl="node1" presStyleIdx="0" presStyleCnt="8" custLinFactNeighborX="-19909">
        <dgm:presLayoutVars>
          <dgm:bulletEnabled val="1"/>
        </dgm:presLayoutVars>
      </dgm:prSet>
      <dgm:spPr/>
    </dgm:pt>
    <dgm:pt modelId="{76F5AF13-7FE4-4434-A521-65C8B1071339}" type="pres">
      <dgm:prSet presAssocID="{36B1FA43-A5B2-40EB-BDF3-FCF28C65F2CF}" presName="spacing" presStyleCnt="0"/>
      <dgm:spPr/>
    </dgm:pt>
    <dgm:pt modelId="{425E6931-A754-4CC6-AF0F-C18F2050A206}" type="pres">
      <dgm:prSet presAssocID="{25E00016-4646-470B-8144-B488F60F0530}" presName="composite" presStyleCnt="0"/>
      <dgm:spPr/>
    </dgm:pt>
    <dgm:pt modelId="{F563D0A5-FA4C-4513-8F60-3DD0D8D90A82}" type="pres">
      <dgm:prSet presAssocID="{25E00016-4646-470B-8144-B488F60F0530}" presName="imgShp" presStyleLbl="fgImgPlace1" presStyleIdx="1" presStyleCnt="8" custLinFactX="-36064" custLinFactNeighborX="-100000"/>
      <dgm:spPr>
        <a:solidFill>
          <a:srgbClr val="6235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0107498-A3D8-4876-AE94-5F6F3A8FB515}" type="pres">
      <dgm:prSet presAssocID="{25E00016-4646-470B-8144-B488F60F0530}" presName="txShp" presStyleLbl="node1" presStyleIdx="1" presStyleCnt="8" custLinFactNeighborX="-13882">
        <dgm:presLayoutVars>
          <dgm:bulletEnabled val="1"/>
        </dgm:presLayoutVars>
      </dgm:prSet>
      <dgm:spPr/>
    </dgm:pt>
    <dgm:pt modelId="{957FB93B-C5E0-4FBC-A254-02DEDDF1E3C8}" type="pres">
      <dgm:prSet presAssocID="{5E017059-566E-438A-9779-C8FE67C969AD}" presName="spacing" presStyleCnt="0"/>
      <dgm:spPr/>
    </dgm:pt>
    <dgm:pt modelId="{A02A1FC2-271D-4989-9220-AB1BCADE5EAF}" type="pres">
      <dgm:prSet presAssocID="{3749D10C-2940-4C27-A544-6F504707CE4B}" presName="composite" presStyleCnt="0"/>
      <dgm:spPr/>
    </dgm:pt>
    <dgm:pt modelId="{D189EFBE-1C9F-4C73-88E1-217DA61EEAAD}" type="pres">
      <dgm:prSet presAssocID="{3749D10C-2940-4C27-A544-6F504707CE4B}" presName="imgShp" presStyleLbl="fgImgPlace1" presStyleIdx="2" presStyleCnt="8" custLinFactNeighborX="-83467"/>
      <dgm:spPr>
        <a:solidFill>
          <a:srgbClr val="BC50B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01AF1BD-9E63-4DA2-A26E-27567DC83B17}" type="pres">
      <dgm:prSet presAssocID="{3749D10C-2940-4C27-A544-6F504707CE4B}" presName="txShp" presStyleLbl="node1" presStyleIdx="2" presStyleCnt="8" custLinFactNeighborX="-9324">
        <dgm:presLayoutVars>
          <dgm:bulletEnabled val="1"/>
        </dgm:presLayoutVars>
      </dgm:prSet>
      <dgm:spPr/>
    </dgm:pt>
    <dgm:pt modelId="{73A2C944-04B6-4F6D-84FC-0D46F159B651}" type="pres">
      <dgm:prSet presAssocID="{64C6CA8B-052A-481C-AC20-634AB8DDB935}" presName="spacing" presStyleCnt="0"/>
      <dgm:spPr/>
    </dgm:pt>
    <dgm:pt modelId="{3D5BA30A-1E36-42B5-B5DE-7ED4B62BA26A}" type="pres">
      <dgm:prSet presAssocID="{6E7D002E-4AAA-4E2D-B62D-696A894F3457}" presName="composite" presStyleCnt="0"/>
      <dgm:spPr/>
    </dgm:pt>
    <dgm:pt modelId="{5ABD3267-570A-401B-8DAF-6F218423D62F}" type="pres">
      <dgm:prSet presAssocID="{6E7D002E-4AAA-4E2D-B62D-696A894F3457}" presName="imgShp" presStyleLbl="fgImgPlace1" presStyleIdx="3" presStyleCnt="8" custLinFactNeighborX="-30866"/>
      <dgm:spPr>
        <a:solidFill>
          <a:srgbClr val="D5374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8953280-950C-4421-89B4-28C8CDB04A71}" type="pres">
      <dgm:prSet presAssocID="{6E7D002E-4AAA-4E2D-B62D-696A894F3457}" presName="txShp" presStyleLbl="node1" presStyleIdx="3" presStyleCnt="8" custLinFactNeighborX="-2134">
        <dgm:presLayoutVars>
          <dgm:bulletEnabled val="1"/>
        </dgm:presLayoutVars>
      </dgm:prSet>
      <dgm:spPr/>
    </dgm:pt>
    <dgm:pt modelId="{1DDFB0B1-6311-42E3-81CF-EC7C541F0C86}" type="pres">
      <dgm:prSet presAssocID="{7D29D044-97CE-422C-B42B-E50D77C1C331}" presName="spacing" presStyleCnt="0"/>
      <dgm:spPr/>
    </dgm:pt>
    <dgm:pt modelId="{17C4CB48-AE84-4824-9602-F42CBB1535F9}" type="pres">
      <dgm:prSet presAssocID="{B0E2230A-EF70-469D-8BAA-7F185C6A8BE1}" presName="composite" presStyleCnt="0"/>
      <dgm:spPr/>
    </dgm:pt>
    <dgm:pt modelId="{33DD497C-A5F9-48D2-9A39-3AEB5EB83FF3}" type="pres">
      <dgm:prSet presAssocID="{B0E2230A-EF70-469D-8BAA-7F185C6A8BE1}" presName="imgShp" presStyleLbl="fgImgPlace1" presStyleIdx="4" presStyleCnt="8" custLinFactNeighborX="21731"/>
      <dgm:spPr>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4EEB028-E1E1-47C3-BBE8-C52CF219F09F}" type="pres">
      <dgm:prSet presAssocID="{B0E2230A-EF70-469D-8BAA-7F185C6A8BE1}" presName="txShp" presStyleLbl="node1" presStyleIdx="4" presStyleCnt="8" custLinFactNeighborX="3740">
        <dgm:presLayoutVars>
          <dgm:bulletEnabled val="1"/>
        </dgm:presLayoutVars>
      </dgm:prSet>
      <dgm:spPr/>
    </dgm:pt>
    <dgm:pt modelId="{EE9C24D3-E885-4F35-B619-87467AD44BED}" type="pres">
      <dgm:prSet presAssocID="{0E82AC08-FB8F-45CB-9F7F-448AA6A3A4CB}" presName="spacing" presStyleCnt="0"/>
      <dgm:spPr/>
    </dgm:pt>
    <dgm:pt modelId="{B4CDB44B-A93F-42F3-9E35-D2BA4F2AE68E}" type="pres">
      <dgm:prSet presAssocID="{281F875D-DF6F-473E-AEA3-121F5309685B}" presName="composite" presStyleCnt="0"/>
      <dgm:spPr/>
    </dgm:pt>
    <dgm:pt modelId="{A617D327-624B-4160-B476-CF8E15093171}" type="pres">
      <dgm:prSet presAssocID="{281F875D-DF6F-473E-AEA3-121F5309685B}" presName="imgShp" presStyleLbl="fgImgPlace1" presStyleIdx="5" presStyleCnt="8" custLinFactNeighborX="74332"/>
      <dgm:spPr>
        <a:solidFill>
          <a:srgbClr val="78B93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02F8815-43D5-445B-AA5D-4CCC59D29B58}" type="pres">
      <dgm:prSet presAssocID="{281F875D-DF6F-473E-AEA3-121F5309685B}" presName="txShp" presStyleLbl="node1" presStyleIdx="5" presStyleCnt="8" custLinFactNeighborX="9914" custLinFactNeighborY="2506">
        <dgm:presLayoutVars>
          <dgm:bulletEnabled val="1"/>
        </dgm:presLayoutVars>
      </dgm:prSet>
      <dgm:spPr/>
    </dgm:pt>
    <dgm:pt modelId="{F748605F-987B-4B79-B116-9127A471A2DD}" type="pres">
      <dgm:prSet presAssocID="{BD1A43BF-F0E1-4D22-821E-2F140F0266AE}" presName="spacing" presStyleCnt="0"/>
      <dgm:spPr/>
    </dgm:pt>
    <dgm:pt modelId="{9D09A1A4-8B3C-4DB5-9DA6-226FD48F4B24}" type="pres">
      <dgm:prSet presAssocID="{D66B4C9F-1DE0-4973-85BC-C7D021896F59}" presName="composite" presStyleCnt="0"/>
      <dgm:spPr/>
    </dgm:pt>
    <dgm:pt modelId="{72974CEB-B547-4525-8132-B1911CBDF9F6}" type="pres">
      <dgm:prSet presAssocID="{D66B4C9F-1DE0-4973-85BC-C7D021896F59}" presName="imgShp" presStyleLbl="fgImgPlace1" presStyleIdx="6" presStyleCnt="8" custLinFactX="26938" custLinFactNeighborX="100000"/>
      <dgm:spPr>
        <a:solidFill>
          <a:srgbClr val="326C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E182F94-815E-4F11-8487-DA0233A6CB13}" type="pres">
      <dgm:prSet presAssocID="{D66B4C9F-1DE0-4973-85BC-C7D021896F59}" presName="txShp" presStyleLbl="node1" presStyleIdx="6" presStyleCnt="8" custLinFactNeighborX="14173">
        <dgm:presLayoutVars>
          <dgm:bulletEnabled val="1"/>
        </dgm:presLayoutVars>
      </dgm:prSet>
      <dgm:spPr/>
    </dgm:pt>
    <dgm:pt modelId="{4A4A295C-909A-47DD-B96F-6E9B5FE5C8D2}" type="pres">
      <dgm:prSet presAssocID="{22D7652A-D1D7-4327-94D1-AF0CD0E35912}" presName="spacing" presStyleCnt="0"/>
      <dgm:spPr/>
    </dgm:pt>
    <dgm:pt modelId="{9D715E9B-5263-483C-A55A-758DA54C807F}" type="pres">
      <dgm:prSet presAssocID="{04A01CEF-71B3-48FA-9421-6720AFBBCD3A}" presName="composite" presStyleCnt="0"/>
      <dgm:spPr/>
    </dgm:pt>
    <dgm:pt modelId="{0939D25C-C066-43DA-B594-A74F4A363990}" type="pres">
      <dgm:prSet presAssocID="{04A01CEF-71B3-48FA-9421-6720AFBBCD3A}" presName="imgShp" presStyleLbl="fgImgPlace1" presStyleIdx="7" presStyleCnt="8" custLinFactX="79539" custLinFactNeighborX="100000"/>
      <dgm:spPr>
        <a:solidFill>
          <a:srgbClr val="35CFD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E8FF1CF-5595-45BC-960F-83B70E7A0D5A}" type="pres">
      <dgm:prSet presAssocID="{04A01CEF-71B3-48FA-9421-6720AFBBCD3A}" presName="txShp" presStyleLbl="node1" presStyleIdx="7" presStyleCnt="8" custLinFactNeighborX="20046">
        <dgm:presLayoutVars>
          <dgm:bulletEnabled val="1"/>
        </dgm:presLayoutVars>
      </dgm:prSet>
      <dgm:spPr/>
    </dgm:pt>
  </dgm:ptLst>
  <dgm:cxnLst>
    <dgm:cxn modelId="{5540700A-FD14-4E76-A692-2BBDDD8C4B92}" type="presOf" srcId="{D66B4C9F-1DE0-4973-85BC-C7D021896F59}" destId="{AE182F94-815E-4F11-8487-DA0233A6CB13}" srcOrd="0" destOrd="0" presId="urn:microsoft.com/office/officeart/2005/8/layout/vList3#1"/>
    <dgm:cxn modelId="{A30B893B-4493-487C-B97D-37B9313061C5}" type="presOf" srcId="{3749D10C-2940-4C27-A544-6F504707CE4B}" destId="{401AF1BD-9E63-4DA2-A26E-27567DC83B17}" srcOrd="0" destOrd="0" presId="urn:microsoft.com/office/officeart/2005/8/layout/vList3#1"/>
    <dgm:cxn modelId="{79BD2842-4DEA-464D-A08F-3C58BE8B2680}" srcId="{E4AC3657-5EE1-4D31-9BAC-DDDF82606316}" destId="{25E00016-4646-470B-8144-B488F60F0530}" srcOrd="1" destOrd="0" parTransId="{A824A587-73A6-42E3-A0D2-0F9CB7D6D55F}" sibTransId="{5E017059-566E-438A-9779-C8FE67C969AD}"/>
    <dgm:cxn modelId="{23272849-45D7-40C6-9D03-64A16B7FC3A5}" type="presOf" srcId="{B0E2230A-EF70-469D-8BAA-7F185C6A8BE1}" destId="{04EEB028-E1E1-47C3-BBE8-C52CF219F09F}" srcOrd="0" destOrd="0" presId="urn:microsoft.com/office/officeart/2005/8/layout/vList3#1"/>
    <dgm:cxn modelId="{5907B16D-9457-40BB-89B9-90353D3C5C06}" type="presOf" srcId="{E4AC3657-5EE1-4D31-9BAC-DDDF82606316}" destId="{68C95EC3-1655-4DF2-86F0-9B3455B62470}" srcOrd="0" destOrd="0" presId="urn:microsoft.com/office/officeart/2005/8/layout/vList3#1"/>
    <dgm:cxn modelId="{7B30D852-2164-42FD-B953-7CE69FA1CDEA}" srcId="{E4AC3657-5EE1-4D31-9BAC-DDDF82606316}" destId="{D66B4C9F-1DE0-4973-85BC-C7D021896F59}" srcOrd="6" destOrd="0" parTransId="{85732242-A495-4B03-84D4-97061F0E14EE}" sibTransId="{22D7652A-D1D7-4327-94D1-AF0CD0E35912}"/>
    <dgm:cxn modelId="{3C9F6958-5F8B-4DDC-87A1-0E2CA36199C2}" type="presOf" srcId="{25E00016-4646-470B-8144-B488F60F0530}" destId="{A0107498-A3D8-4876-AE94-5F6F3A8FB515}" srcOrd="0" destOrd="0" presId="urn:microsoft.com/office/officeart/2005/8/layout/vList3#1"/>
    <dgm:cxn modelId="{5714A985-CE2A-45A1-BF6F-AF64F951E22B}" type="presOf" srcId="{04A01CEF-71B3-48FA-9421-6720AFBBCD3A}" destId="{FE8FF1CF-5595-45BC-960F-83B70E7A0D5A}" srcOrd="0" destOrd="0" presId="urn:microsoft.com/office/officeart/2005/8/layout/vList3#1"/>
    <dgm:cxn modelId="{0F6BDA9F-CB75-41CD-B924-789E5C74DFFF}" srcId="{E4AC3657-5EE1-4D31-9BAC-DDDF82606316}" destId="{281F875D-DF6F-473E-AEA3-121F5309685B}" srcOrd="5" destOrd="0" parTransId="{7D83686C-4420-4A13-8424-43DA080B9196}" sibTransId="{BD1A43BF-F0E1-4D22-821E-2F140F0266AE}"/>
    <dgm:cxn modelId="{D238A2A4-8041-42D9-82AC-CBA4DE9771AF}" srcId="{E4AC3657-5EE1-4D31-9BAC-DDDF82606316}" destId="{B0E2230A-EF70-469D-8BAA-7F185C6A8BE1}" srcOrd="4" destOrd="0" parTransId="{E7B34B9B-1430-4F53-B820-D02E22ED49EA}" sibTransId="{0E82AC08-FB8F-45CB-9F7F-448AA6A3A4CB}"/>
    <dgm:cxn modelId="{3A8D8AB8-367C-4FFC-8616-17B5A3A540B6}" type="presOf" srcId="{83997D5C-85F2-4C73-B64F-1245477AFA6B}" destId="{AAC987D8-CC0A-48FA-BBA3-DE750671725A}" srcOrd="0" destOrd="0" presId="urn:microsoft.com/office/officeart/2005/8/layout/vList3#1"/>
    <dgm:cxn modelId="{E60ACCC3-2AF4-4563-B9EF-1757F9984791}" srcId="{E4AC3657-5EE1-4D31-9BAC-DDDF82606316}" destId="{83997D5C-85F2-4C73-B64F-1245477AFA6B}" srcOrd="0" destOrd="0" parTransId="{111A58FE-D4C4-4D45-ADFD-FD5131F6BBFD}" sibTransId="{36B1FA43-A5B2-40EB-BDF3-FCF28C65F2CF}"/>
    <dgm:cxn modelId="{5643A6C7-8A70-4152-B699-CDC33A7705AE}" srcId="{E4AC3657-5EE1-4D31-9BAC-DDDF82606316}" destId="{6E7D002E-4AAA-4E2D-B62D-696A894F3457}" srcOrd="3" destOrd="0" parTransId="{2EEE3145-6FF3-4D8D-8100-42E082EC3AA4}" sibTransId="{7D29D044-97CE-422C-B42B-E50D77C1C331}"/>
    <dgm:cxn modelId="{03E610CB-AC26-4326-A490-5F07BCA57804}" srcId="{E4AC3657-5EE1-4D31-9BAC-DDDF82606316}" destId="{3749D10C-2940-4C27-A544-6F504707CE4B}" srcOrd="2" destOrd="0" parTransId="{C8BA72B5-13F6-410E-B99B-2AF447A06D8C}" sibTransId="{64C6CA8B-052A-481C-AC20-634AB8DDB935}"/>
    <dgm:cxn modelId="{2A29AFE5-8FAE-4FC7-8C62-4B5EE1754D10}" srcId="{E4AC3657-5EE1-4D31-9BAC-DDDF82606316}" destId="{04A01CEF-71B3-48FA-9421-6720AFBBCD3A}" srcOrd="7" destOrd="0" parTransId="{82C125C1-50CD-4892-B5E9-265D08C51040}" sibTransId="{AC0CE11D-524F-48A8-BBAF-1781AFABA648}"/>
    <dgm:cxn modelId="{EB5498E7-5777-46DE-A6CC-F4FBB4A8D3D7}" type="presOf" srcId="{281F875D-DF6F-473E-AEA3-121F5309685B}" destId="{F02F8815-43D5-445B-AA5D-4CCC59D29B58}" srcOrd="0" destOrd="0" presId="urn:microsoft.com/office/officeart/2005/8/layout/vList3#1"/>
    <dgm:cxn modelId="{A0B9A4F2-0DDA-404C-A68A-09F3C933A858}" type="presOf" srcId="{6E7D002E-4AAA-4E2D-B62D-696A894F3457}" destId="{E8953280-950C-4421-89B4-28C8CDB04A71}" srcOrd="0" destOrd="0" presId="urn:microsoft.com/office/officeart/2005/8/layout/vList3#1"/>
    <dgm:cxn modelId="{32D65752-4335-4217-A80C-CB3D74E120B7}" type="presParOf" srcId="{68C95EC3-1655-4DF2-86F0-9B3455B62470}" destId="{8AB0DB1A-963D-4902-9266-9674D7C17291}" srcOrd="0" destOrd="0" presId="urn:microsoft.com/office/officeart/2005/8/layout/vList3#1"/>
    <dgm:cxn modelId="{FAAB538C-92B5-4619-B5E1-C82D99F2271E}" type="presParOf" srcId="{8AB0DB1A-963D-4902-9266-9674D7C17291}" destId="{F30EFB53-7E4C-4AA9-8457-98AD184682CD}" srcOrd="0" destOrd="0" presId="urn:microsoft.com/office/officeart/2005/8/layout/vList3#1"/>
    <dgm:cxn modelId="{AB09AC07-5F09-4B12-94B1-D6F3AB215748}" type="presParOf" srcId="{8AB0DB1A-963D-4902-9266-9674D7C17291}" destId="{AAC987D8-CC0A-48FA-BBA3-DE750671725A}" srcOrd="1" destOrd="0" presId="urn:microsoft.com/office/officeart/2005/8/layout/vList3#1"/>
    <dgm:cxn modelId="{155D64F5-A908-4B42-AE81-B5F6CD66A0B8}" type="presParOf" srcId="{68C95EC3-1655-4DF2-86F0-9B3455B62470}" destId="{76F5AF13-7FE4-4434-A521-65C8B1071339}" srcOrd="1" destOrd="0" presId="urn:microsoft.com/office/officeart/2005/8/layout/vList3#1"/>
    <dgm:cxn modelId="{7A396024-BCFE-4ECE-953E-4AB1D751C291}" type="presParOf" srcId="{68C95EC3-1655-4DF2-86F0-9B3455B62470}" destId="{425E6931-A754-4CC6-AF0F-C18F2050A206}" srcOrd="2" destOrd="0" presId="urn:microsoft.com/office/officeart/2005/8/layout/vList3#1"/>
    <dgm:cxn modelId="{5C81795F-B20F-419D-90E3-2A5DBDF02ED2}" type="presParOf" srcId="{425E6931-A754-4CC6-AF0F-C18F2050A206}" destId="{F563D0A5-FA4C-4513-8F60-3DD0D8D90A82}" srcOrd="0" destOrd="0" presId="urn:microsoft.com/office/officeart/2005/8/layout/vList3#1"/>
    <dgm:cxn modelId="{1EAC1A9B-303F-46A2-82E2-673388C90F48}" type="presParOf" srcId="{425E6931-A754-4CC6-AF0F-C18F2050A206}" destId="{A0107498-A3D8-4876-AE94-5F6F3A8FB515}" srcOrd="1" destOrd="0" presId="urn:microsoft.com/office/officeart/2005/8/layout/vList3#1"/>
    <dgm:cxn modelId="{02C8D4EA-38CB-45C3-9615-B0EAEE7AE8DA}" type="presParOf" srcId="{68C95EC3-1655-4DF2-86F0-9B3455B62470}" destId="{957FB93B-C5E0-4FBC-A254-02DEDDF1E3C8}" srcOrd="3" destOrd="0" presId="urn:microsoft.com/office/officeart/2005/8/layout/vList3#1"/>
    <dgm:cxn modelId="{5D7A265D-1977-46DA-BF4D-9B1498D1E523}" type="presParOf" srcId="{68C95EC3-1655-4DF2-86F0-9B3455B62470}" destId="{A02A1FC2-271D-4989-9220-AB1BCADE5EAF}" srcOrd="4" destOrd="0" presId="urn:microsoft.com/office/officeart/2005/8/layout/vList3#1"/>
    <dgm:cxn modelId="{33CEA64E-FBC5-4F92-9D18-1FB3065F77C0}" type="presParOf" srcId="{A02A1FC2-271D-4989-9220-AB1BCADE5EAF}" destId="{D189EFBE-1C9F-4C73-88E1-217DA61EEAAD}" srcOrd="0" destOrd="0" presId="urn:microsoft.com/office/officeart/2005/8/layout/vList3#1"/>
    <dgm:cxn modelId="{CF8FEB59-597F-41B0-A2D4-CA30CB371EAB}" type="presParOf" srcId="{A02A1FC2-271D-4989-9220-AB1BCADE5EAF}" destId="{401AF1BD-9E63-4DA2-A26E-27567DC83B17}" srcOrd="1" destOrd="0" presId="urn:microsoft.com/office/officeart/2005/8/layout/vList3#1"/>
    <dgm:cxn modelId="{F60D1951-982E-4859-9B4C-CA3C6E652235}" type="presParOf" srcId="{68C95EC3-1655-4DF2-86F0-9B3455B62470}" destId="{73A2C944-04B6-4F6D-84FC-0D46F159B651}" srcOrd="5" destOrd="0" presId="urn:microsoft.com/office/officeart/2005/8/layout/vList3#1"/>
    <dgm:cxn modelId="{3666D4EB-6DF5-45BB-94E7-6A3B45306F2F}" type="presParOf" srcId="{68C95EC3-1655-4DF2-86F0-9B3455B62470}" destId="{3D5BA30A-1E36-42B5-B5DE-7ED4B62BA26A}" srcOrd="6" destOrd="0" presId="urn:microsoft.com/office/officeart/2005/8/layout/vList3#1"/>
    <dgm:cxn modelId="{D446C679-823E-42E0-964D-A1D0CD12DB56}" type="presParOf" srcId="{3D5BA30A-1E36-42B5-B5DE-7ED4B62BA26A}" destId="{5ABD3267-570A-401B-8DAF-6F218423D62F}" srcOrd="0" destOrd="0" presId="urn:microsoft.com/office/officeart/2005/8/layout/vList3#1"/>
    <dgm:cxn modelId="{8069BE31-5DFC-40CE-8EF6-1CD7CB7AFFDF}" type="presParOf" srcId="{3D5BA30A-1E36-42B5-B5DE-7ED4B62BA26A}" destId="{E8953280-950C-4421-89B4-28C8CDB04A71}" srcOrd="1" destOrd="0" presId="urn:microsoft.com/office/officeart/2005/8/layout/vList3#1"/>
    <dgm:cxn modelId="{DED7DBE5-B8FD-4B51-8071-737CDABA98B5}" type="presParOf" srcId="{68C95EC3-1655-4DF2-86F0-9B3455B62470}" destId="{1DDFB0B1-6311-42E3-81CF-EC7C541F0C86}" srcOrd="7" destOrd="0" presId="urn:microsoft.com/office/officeart/2005/8/layout/vList3#1"/>
    <dgm:cxn modelId="{623A358D-DDD8-4F54-A9C9-93E892867334}" type="presParOf" srcId="{68C95EC3-1655-4DF2-86F0-9B3455B62470}" destId="{17C4CB48-AE84-4824-9602-F42CBB1535F9}" srcOrd="8" destOrd="0" presId="urn:microsoft.com/office/officeart/2005/8/layout/vList3#1"/>
    <dgm:cxn modelId="{1C6DB95D-42CE-435F-916C-DDA0B9B5DC5D}" type="presParOf" srcId="{17C4CB48-AE84-4824-9602-F42CBB1535F9}" destId="{33DD497C-A5F9-48D2-9A39-3AEB5EB83FF3}" srcOrd="0" destOrd="0" presId="urn:microsoft.com/office/officeart/2005/8/layout/vList3#1"/>
    <dgm:cxn modelId="{46023D49-1C34-4DF9-9C6A-61BF7EE39514}" type="presParOf" srcId="{17C4CB48-AE84-4824-9602-F42CBB1535F9}" destId="{04EEB028-E1E1-47C3-BBE8-C52CF219F09F}" srcOrd="1" destOrd="0" presId="urn:microsoft.com/office/officeart/2005/8/layout/vList3#1"/>
    <dgm:cxn modelId="{076D6590-B4A0-410E-B0D3-9B5D9016779B}" type="presParOf" srcId="{68C95EC3-1655-4DF2-86F0-9B3455B62470}" destId="{EE9C24D3-E885-4F35-B619-87467AD44BED}" srcOrd="9" destOrd="0" presId="urn:microsoft.com/office/officeart/2005/8/layout/vList3#1"/>
    <dgm:cxn modelId="{04BC5620-3983-4787-A691-EB11FED297ED}" type="presParOf" srcId="{68C95EC3-1655-4DF2-86F0-9B3455B62470}" destId="{B4CDB44B-A93F-42F3-9E35-D2BA4F2AE68E}" srcOrd="10" destOrd="0" presId="urn:microsoft.com/office/officeart/2005/8/layout/vList3#1"/>
    <dgm:cxn modelId="{22B5E6FC-9855-48EF-938C-D80B7FA8C273}" type="presParOf" srcId="{B4CDB44B-A93F-42F3-9E35-D2BA4F2AE68E}" destId="{A617D327-624B-4160-B476-CF8E15093171}" srcOrd="0" destOrd="0" presId="urn:microsoft.com/office/officeart/2005/8/layout/vList3#1"/>
    <dgm:cxn modelId="{37640698-A725-4528-9975-2D01152A832C}" type="presParOf" srcId="{B4CDB44B-A93F-42F3-9E35-D2BA4F2AE68E}" destId="{F02F8815-43D5-445B-AA5D-4CCC59D29B58}" srcOrd="1" destOrd="0" presId="urn:microsoft.com/office/officeart/2005/8/layout/vList3#1"/>
    <dgm:cxn modelId="{2E9F8ECD-FC82-4767-9267-F9788A6B591E}" type="presParOf" srcId="{68C95EC3-1655-4DF2-86F0-9B3455B62470}" destId="{F748605F-987B-4B79-B116-9127A471A2DD}" srcOrd="11" destOrd="0" presId="urn:microsoft.com/office/officeart/2005/8/layout/vList3#1"/>
    <dgm:cxn modelId="{929B8443-2D70-489F-B226-42887AD2F65F}" type="presParOf" srcId="{68C95EC3-1655-4DF2-86F0-9B3455B62470}" destId="{9D09A1A4-8B3C-4DB5-9DA6-226FD48F4B24}" srcOrd="12" destOrd="0" presId="urn:microsoft.com/office/officeart/2005/8/layout/vList3#1"/>
    <dgm:cxn modelId="{79FB121E-55B8-4026-B5A9-D68ABF1DE792}" type="presParOf" srcId="{9D09A1A4-8B3C-4DB5-9DA6-226FD48F4B24}" destId="{72974CEB-B547-4525-8132-B1911CBDF9F6}" srcOrd="0" destOrd="0" presId="urn:microsoft.com/office/officeart/2005/8/layout/vList3#1"/>
    <dgm:cxn modelId="{542C0D64-972D-46AB-8837-E21DDF9BD561}" type="presParOf" srcId="{9D09A1A4-8B3C-4DB5-9DA6-226FD48F4B24}" destId="{AE182F94-815E-4F11-8487-DA0233A6CB13}" srcOrd="1" destOrd="0" presId="urn:microsoft.com/office/officeart/2005/8/layout/vList3#1"/>
    <dgm:cxn modelId="{7CB03F84-AAAD-4231-8AE2-930067272D43}" type="presParOf" srcId="{68C95EC3-1655-4DF2-86F0-9B3455B62470}" destId="{4A4A295C-909A-47DD-B96F-6E9B5FE5C8D2}" srcOrd="13" destOrd="0" presId="urn:microsoft.com/office/officeart/2005/8/layout/vList3#1"/>
    <dgm:cxn modelId="{0BACC224-17F4-4630-B01E-FAA120D23244}" type="presParOf" srcId="{68C95EC3-1655-4DF2-86F0-9B3455B62470}" destId="{9D715E9B-5263-483C-A55A-758DA54C807F}" srcOrd="14" destOrd="0" presId="urn:microsoft.com/office/officeart/2005/8/layout/vList3#1"/>
    <dgm:cxn modelId="{ABC65F1F-CDC4-463C-9E3E-BDD95A466542}" type="presParOf" srcId="{9D715E9B-5263-483C-A55A-758DA54C807F}" destId="{0939D25C-C066-43DA-B594-A74F4A363990}" srcOrd="0" destOrd="0" presId="urn:microsoft.com/office/officeart/2005/8/layout/vList3#1"/>
    <dgm:cxn modelId="{51594A96-AAE2-4562-93C0-E46EB975C04D}" type="presParOf" srcId="{9D715E9B-5263-483C-A55A-758DA54C807F}" destId="{FE8FF1CF-5595-45BC-960F-83B70E7A0D5A}" srcOrd="1" destOrd="0" presId="urn:microsoft.com/office/officeart/2005/8/layout/vList3#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987D8-CC0A-48FA-BBA3-DE750671725A}">
      <dsp:nvSpPr>
        <dsp:cNvPr id="0" name=""/>
        <dsp:cNvSpPr/>
      </dsp:nvSpPr>
      <dsp:spPr>
        <a:xfrm rot="10800000">
          <a:off x="490766" y="3303"/>
          <a:ext cx="6080760" cy="679058"/>
        </a:xfrm>
        <a:prstGeom prst="homePlate">
          <a:avLst/>
        </a:prstGeom>
        <a:solidFill>
          <a:srgbClr val="422BE9"/>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70000"/>
            </a:lnSpc>
            <a:spcBef>
              <a:spcPct val="0"/>
            </a:spcBef>
            <a:spcAft>
              <a:spcPct val="35000"/>
            </a:spcAft>
            <a:buNone/>
          </a:pPr>
          <a:r>
            <a:rPr lang="en-ZA" sz="2000" kern="1200" dirty="0"/>
            <a:t>Identify and increase production of occupations in demand</a:t>
          </a:r>
          <a:endParaRPr lang="en-ZA" sz="2000" kern="1200" dirty="0">
            <a:latin typeface="Arial" panose="020B0604020202020204" pitchFamily="34" charset="0"/>
            <a:cs typeface="Arial" panose="020B0604020202020204" pitchFamily="34" charset="0"/>
          </a:endParaRPr>
        </a:p>
      </dsp:txBody>
      <dsp:txXfrm rot="10800000">
        <a:off x="660530" y="3303"/>
        <a:ext cx="5910996" cy="679058"/>
      </dsp:txXfrm>
    </dsp:sp>
    <dsp:sp modelId="{F30EFB53-7E4C-4AA9-8457-98AD184682CD}">
      <dsp:nvSpPr>
        <dsp:cNvPr id="0" name=""/>
        <dsp:cNvSpPr/>
      </dsp:nvSpPr>
      <dsp:spPr>
        <a:xfrm>
          <a:off x="71407" y="3303"/>
          <a:ext cx="679058" cy="679058"/>
        </a:xfrm>
        <a:prstGeom prst="ellipse">
          <a:avLst/>
        </a:prstGeom>
        <a:solidFill>
          <a:srgbClr val="422BE9"/>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A0107498-A3D8-4876-AE94-5F6F3A8FB515}">
      <dsp:nvSpPr>
        <dsp:cNvPr id="0" name=""/>
        <dsp:cNvSpPr/>
      </dsp:nvSpPr>
      <dsp:spPr>
        <a:xfrm rot="10800000">
          <a:off x="857253" y="885065"/>
          <a:ext cx="6080760" cy="679058"/>
        </a:xfrm>
        <a:prstGeom prst="homePlate">
          <a:avLst/>
        </a:prstGeom>
        <a:solidFill>
          <a:srgbClr val="62358F"/>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70000"/>
            </a:lnSpc>
            <a:spcBef>
              <a:spcPct val="0"/>
            </a:spcBef>
            <a:spcAft>
              <a:spcPct val="35000"/>
            </a:spcAft>
            <a:buNone/>
          </a:pPr>
          <a:r>
            <a:rPr lang="en-ZA" sz="2000" kern="1200" dirty="0"/>
            <a:t>Linking education and workplace</a:t>
          </a:r>
        </a:p>
      </dsp:txBody>
      <dsp:txXfrm rot="10800000">
        <a:off x="1027017" y="885065"/>
        <a:ext cx="5910996" cy="679058"/>
      </dsp:txXfrm>
    </dsp:sp>
    <dsp:sp modelId="{F563D0A5-FA4C-4513-8F60-3DD0D8D90A82}">
      <dsp:nvSpPr>
        <dsp:cNvPr id="0" name=""/>
        <dsp:cNvSpPr/>
      </dsp:nvSpPr>
      <dsp:spPr>
        <a:xfrm>
          <a:off x="437901" y="885065"/>
          <a:ext cx="679058" cy="679058"/>
        </a:xfrm>
        <a:prstGeom prst="ellipse">
          <a:avLst/>
        </a:prstGeom>
        <a:solidFill>
          <a:srgbClr val="62358F"/>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401AF1BD-9E63-4DA2-A26E-27567DC83B17}">
      <dsp:nvSpPr>
        <dsp:cNvPr id="0" name=""/>
        <dsp:cNvSpPr/>
      </dsp:nvSpPr>
      <dsp:spPr>
        <a:xfrm rot="10800000">
          <a:off x="1134414" y="1766827"/>
          <a:ext cx="6080760" cy="679058"/>
        </a:xfrm>
        <a:prstGeom prst="homePlate">
          <a:avLst/>
        </a:prstGeom>
        <a:solidFill>
          <a:srgbClr val="BC50B8"/>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70000"/>
            </a:lnSpc>
            <a:spcBef>
              <a:spcPct val="0"/>
            </a:spcBef>
            <a:spcAft>
              <a:spcPct val="35000"/>
            </a:spcAft>
            <a:buNone/>
          </a:pPr>
          <a:r>
            <a:rPr lang="en-ZA" sz="2000" kern="1200" dirty="0"/>
            <a:t>Improving the level of skills in the South African workforce</a:t>
          </a:r>
        </a:p>
      </dsp:txBody>
      <dsp:txXfrm rot="10800000">
        <a:off x="1304178" y="1766827"/>
        <a:ext cx="5910996" cy="679058"/>
      </dsp:txXfrm>
    </dsp:sp>
    <dsp:sp modelId="{D189EFBE-1C9F-4C73-88E1-217DA61EEAAD}">
      <dsp:nvSpPr>
        <dsp:cNvPr id="0" name=""/>
        <dsp:cNvSpPr/>
      </dsp:nvSpPr>
      <dsp:spPr>
        <a:xfrm>
          <a:off x="795066" y="1766827"/>
          <a:ext cx="679058" cy="679058"/>
        </a:xfrm>
        <a:prstGeom prst="ellipse">
          <a:avLst/>
        </a:prstGeom>
        <a:solidFill>
          <a:srgbClr val="BC50B8"/>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8953280-950C-4421-89B4-28C8CDB04A71}">
      <dsp:nvSpPr>
        <dsp:cNvPr id="0" name=""/>
        <dsp:cNvSpPr/>
      </dsp:nvSpPr>
      <dsp:spPr>
        <a:xfrm rot="10800000">
          <a:off x="1571621" y="2648589"/>
          <a:ext cx="6080760" cy="679058"/>
        </a:xfrm>
        <a:prstGeom prst="homePlate">
          <a:avLst/>
        </a:prstGeom>
        <a:solidFill>
          <a:srgbClr val="D53746"/>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80000"/>
            </a:lnSpc>
            <a:spcBef>
              <a:spcPct val="0"/>
            </a:spcBef>
            <a:spcAft>
              <a:spcPct val="35000"/>
            </a:spcAft>
            <a:buNone/>
          </a:pPr>
          <a:r>
            <a:rPr lang="en-ZA" sz="2000" kern="1200" dirty="0"/>
            <a:t>Increase access to occupationally directed programmes</a:t>
          </a:r>
          <a:endParaRPr lang="en-ZA" sz="2000" kern="1200" dirty="0">
            <a:solidFill>
              <a:schemeClr val="bg1"/>
            </a:solidFill>
          </a:endParaRPr>
        </a:p>
      </dsp:txBody>
      <dsp:txXfrm rot="10800000">
        <a:off x="1741385" y="2648589"/>
        <a:ext cx="5910996" cy="679058"/>
      </dsp:txXfrm>
    </dsp:sp>
    <dsp:sp modelId="{5ABD3267-570A-401B-8DAF-6F218423D62F}">
      <dsp:nvSpPr>
        <dsp:cNvPr id="0" name=""/>
        <dsp:cNvSpPr/>
      </dsp:nvSpPr>
      <dsp:spPr>
        <a:xfrm>
          <a:off x="1152257" y="2648589"/>
          <a:ext cx="679058" cy="679058"/>
        </a:xfrm>
        <a:prstGeom prst="ellipse">
          <a:avLst/>
        </a:prstGeom>
        <a:solidFill>
          <a:srgbClr val="D53746"/>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04EEB028-E1E1-47C3-BBE8-C52CF219F09F}">
      <dsp:nvSpPr>
        <dsp:cNvPr id="0" name=""/>
        <dsp:cNvSpPr/>
      </dsp:nvSpPr>
      <dsp:spPr>
        <a:xfrm rot="10800000">
          <a:off x="1928804" y="3530351"/>
          <a:ext cx="6080760" cy="679058"/>
        </a:xfrm>
        <a:prstGeom prst="homePlate">
          <a:avLst/>
        </a:prstGeom>
        <a:solidFill>
          <a:srgbClr val="FFC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70000"/>
            </a:lnSpc>
            <a:spcBef>
              <a:spcPct val="0"/>
            </a:spcBef>
            <a:spcAft>
              <a:spcPct val="35000"/>
            </a:spcAft>
            <a:buNone/>
          </a:pPr>
          <a:r>
            <a:rPr lang="en-ZA" sz="2000" kern="1200" dirty="0"/>
            <a:t>Support the growth of the public college system</a:t>
          </a:r>
        </a:p>
      </dsp:txBody>
      <dsp:txXfrm rot="10800000">
        <a:off x="2098568" y="3530351"/>
        <a:ext cx="5910996" cy="679058"/>
      </dsp:txXfrm>
    </dsp:sp>
    <dsp:sp modelId="{33DD497C-A5F9-48D2-9A39-3AEB5EB83FF3}">
      <dsp:nvSpPr>
        <dsp:cNvPr id="0" name=""/>
        <dsp:cNvSpPr/>
      </dsp:nvSpPr>
      <dsp:spPr>
        <a:xfrm>
          <a:off x="1509421" y="3530351"/>
          <a:ext cx="679058" cy="679058"/>
        </a:xfrm>
        <a:prstGeom prst="ellipse">
          <a:avLst/>
        </a:prstGeom>
        <a:solidFill>
          <a:srgbClr val="FFC00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02F8815-43D5-445B-AA5D-4CCC59D29B58}">
      <dsp:nvSpPr>
        <dsp:cNvPr id="0" name=""/>
        <dsp:cNvSpPr/>
      </dsp:nvSpPr>
      <dsp:spPr>
        <a:xfrm rot="10800000">
          <a:off x="2304231" y="4429131"/>
          <a:ext cx="6080760" cy="679058"/>
        </a:xfrm>
        <a:prstGeom prst="homePlate">
          <a:avLst/>
        </a:prstGeom>
        <a:solidFill>
          <a:srgbClr val="78B93D"/>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80000"/>
            </a:lnSpc>
            <a:spcBef>
              <a:spcPct val="0"/>
            </a:spcBef>
            <a:spcAft>
              <a:spcPct val="35000"/>
            </a:spcAft>
            <a:buNone/>
          </a:pPr>
          <a:r>
            <a:rPr lang="en-ZA" sz="2000" kern="1200" dirty="0"/>
            <a:t>Skills development support for entrepreneurship and cooperative development</a:t>
          </a:r>
        </a:p>
      </dsp:txBody>
      <dsp:txXfrm rot="10800000">
        <a:off x="2473995" y="4429131"/>
        <a:ext cx="5910996" cy="679058"/>
      </dsp:txXfrm>
    </dsp:sp>
    <dsp:sp modelId="{A617D327-624B-4160-B476-CF8E15093171}">
      <dsp:nvSpPr>
        <dsp:cNvPr id="0" name=""/>
        <dsp:cNvSpPr/>
      </dsp:nvSpPr>
      <dsp:spPr>
        <a:xfrm>
          <a:off x="1866612" y="4412113"/>
          <a:ext cx="679058" cy="679058"/>
        </a:xfrm>
        <a:prstGeom prst="ellipse">
          <a:avLst/>
        </a:prstGeom>
        <a:solidFill>
          <a:srgbClr val="78B93D"/>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AE182F94-815E-4F11-8487-DA0233A6CB13}">
      <dsp:nvSpPr>
        <dsp:cNvPr id="0" name=""/>
        <dsp:cNvSpPr/>
      </dsp:nvSpPr>
      <dsp:spPr>
        <a:xfrm rot="10800000">
          <a:off x="2563210" y="5293875"/>
          <a:ext cx="6080760" cy="679058"/>
        </a:xfrm>
        <a:prstGeom prst="homePlate">
          <a:avLst/>
        </a:prstGeom>
        <a:solidFill>
          <a:srgbClr val="326C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80000"/>
            </a:lnSpc>
            <a:spcBef>
              <a:spcPct val="0"/>
            </a:spcBef>
            <a:spcAft>
              <a:spcPct val="35000"/>
            </a:spcAft>
            <a:buNone/>
          </a:pPr>
          <a:r>
            <a:rPr lang="en-ZA" sz="2000" kern="1200" dirty="0"/>
            <a:t>Encourage and support worker initiated training</a:t>
          </a:r>
        </a:p>
      </dsp:txBody>
      <dsp:txXfrm rot="10800000">
        <a:off x="2732974" y="5293875"/>
        <a:ext cx="5910996" cy="679058"/>
      </dsp:txXfrm>
    </dsp:sp>
    <dsp:sp modelId="{72974CEB-B547-4525-8132-B1911CBDF9F6}">
      <dsp:nvSpPr>
        <dsp:cNvPr id="0" name=""/>
        <dsp:cNvSpPr/>
      </dsp:nvSpPr>
      <dsp:spPr>
        <a:xfrm>
          <a:off x="2223838" y="5293875"/>
          <a:ext cx="679058" cy="679058"/>
        </a:xfrm>
        <a:prstGeom prst="ellipse">
          <a:avLst/>
        </a:prstGeom>
        <a:solidFill>
          <a:srgbClr val="326C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FE8FF1CF-5595-45BC-960F-83B70E7A0D5A}">
      <dsp:nvSpPr>
        <dsp:cNvPr id="0" name=""/>
        <dsp:cNvSpPr/>
      </dsp:nvSpPr>
      <dsp:spPr>
        <a:xfrm rot="10800000">
          <a:off x="2920333" y="6175637"/>
          <a:ext cx="6080760" cy="679058"/>
        </a:xfrm>
        <a:prstGeom prst="homePlate">
          <a:avLst/>
        </a:prstGeom>
        <a:solidFill>
          <a:srgbClr val="35CFD9"/>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99446" tIns="76200" rIns="142240" bIns="76200" numCol="1" spcCol="1270" anchor="ctr" anchorCtr="0">
          <a:noAutofit/>
        </a:bodyPr>
        <a:lstStyle/>
        <a:p>
          <a:pPr marL="0" lvl="0" indent="0" algn="l" defTabSz="889000">
            <a:lnSpc>
              <a:spcPct val="70000"/>
            </a:lnSpc>
            <a:spcBef>
              <a:spcPct val="0"/>
            </a:spcBef>
            <a:spcAft>
              <a:spcPct val="35000"/>
            </a:spcAft>
            <a:buNone/>
          </a:pPr>
          <a:r>
            <a:rPr lang="en-ZA" sz="2000" kern="1200" dirty="0"/>
            <a:t>Support career development services</a:t>
          </a:r>
        </a:p>
      </dsp:txBody>
      <dsp:txXfrm rot="10800000">
        <a:off x="3090097" y="6175637"/>
        <a:ext cx="5910996" cy="679058"/>
      </dsp:txXfrm>
    </dsp:sp>
    <dsp:sp modelId="{0939D25C-C066-43DA-B594-A74F4A363990}">
      <dsp:nvSpPr>
        <dsp:cNvPr id="0" name=""/>
        <dsp:cNvSpPr/>
      </dsp:nvSpPr>
      <dsp:spPr>
        <a:xfrm>
          <a:off x="2581029" y="6175637"/>
          <a:ext cx="679058" cy="679058"/>
        </a:xfrm>
        <a:prstGeom prst="ellipse">
          <a:avLst/>
        </a:prstGeom>
        <a:solidFill>
          <a:srgbClr val="35CFD9"/>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ABDAFC-54BA-CC42-8084-9A4C687C0793}" type="datetimeFigureOut">
              <a:rPr lang="en-US" smtClean="0"/>
              <a:t>7/29/2020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605B865-05E5-5E41-B78C-949F14F54B8B}" type="slidenum">
              <a:rPr lang="en-US" smtClean="0"/>
              <a:t>‹#›</a:t>
            </a:fld>
            <a:endParaRPr lang="en-US" dirty="0"/>
          </a:p>
        </p:txBody>
      </p:sp>
    </p:spTree>
    <p:extLst>
      <p:ext uri="{BB962C8B-B14F-4D97-AF65-F5344CB8AC3E}">
        <p14:creationId xmlns:p14="http://schemas.microsoft.com/office/powerpoint/2010/main" val="1417336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dirty="0">
              <a:latin typeface="Calibri" charset="0"/>
              <a:ea typeface="MS PGothic"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C3A449-8619-6E43-B120-8D69E071B00D}" type="slidenum">
              <a:rPr lang="en-US" sz="1200"/>
              <a:pPr/>
              <a:t>1</a:t>
            </a:fld>
            <a:endParaRPr lang="en-US" sz="1200" dirty="0"/>
          </a:p>
        </p:txBody>
      </p:sp>
      <p:sp>
        <p:nvSpPr>
          <p:cNvPr id="18436"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dirty="0"/>
          </a:p>
        </p:txBody>
      </p:sp>
    </p:spTree>
    <p:extLst>
      <p:ext uri="{BB962C8B-B14F-4D97-AF65-F5344CB8AC3E}">
        <p14:creationId xmlns:p14="http://schemas.microsoft.com/office/powerpoint/2010/main" val="12309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Unemployment rate figure EXCLUDES those who have stopped searching for jobs (it is the narrow definition of unemployment). Therefore the gap becomes significantly larger when one considers the expanded definition of unemployment (which includes not seeking work), and which is currently over 36%</a:t>
            </a:r>
          </a:p>
          <a:p>
            <a:endParaRPr lang="en-ZA" dirty="0"/>
          </a:p>
          <a:p>
            <a:endParaRPr lang="en-ZA" dirty="0"/>
          </a:p>
        </p:txBody>
      </p:sp>
      <p:sp>
        <p:nvSpPr>
          <p:cNvPr id="4" name="Slide Number Placeholder 3"/>
          <p:cNvSpPr>
            <a:spLocks noGrp="1"/>
          </p:cNvSpPr>
          <p:nvPr>
            <p:ph type="sldNum" sz="quarter" idx="10"/>
          </p:nvPr>
        </p:nvSpPr>
        <p:spPr/>
        <p:txBody>
          <a:bodyPr/>
          <a:lstStyle/>
          <a:p>
            <a:fld id="{1805466A-20AA-486B-A4A1-34F28EF556FE}" type="slidenum">
              <a:rPr lang="en-ZA" smtClean="0"/>
              <a:t>7</a:t>
            </a:fld>
            <a:endParaRPr lang="en-ZA"/>
          </a:p>
        </p:txBody>
      </p:sp>
    </p:spTree>
    <p:extLst>
      <p:ext uri="{BB962C8B-B14F-4D97-AF65-F5344CB8AC3E}">
        <p14:creationId xmlns:p14="http://schemas.microsoft.com/office/powerpoint/2010/main" val="7064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1C82B8-37E8-4304-90A6-F2C35847AD51}" type="slidenum">
              <a:rPr lang="en-US" smtClean="0"/>
              <a:pPr>
                <a:defRPr/>
              </a:pPr>
              <a:t>9</a:t>
            </a:fld>
            <a:endParaRPr lang="en-US"/>
          </a:p>
        </p:txBody>
      </p:sp>
    </p:spTree>
    <p:extLst>
      <p:ext uri="{BB962C8B-B14F-4D97-AF65-F5344CB8AC3E}">
        <p14:creationId xmlns:p14="http://schemas.microsoft.com/office/powerpoint/2010/main" val="423972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251127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69833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13152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val="14608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extLst>
      <p:ext uri="{BB962C8B-B14F-4D97-AF65-F5344CB8AC3E}">
        <p14:creationId xmlns:p14="http://schemas.microsoft.com/office/powerpoint/2010/main" val="203738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83247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119757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91444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203782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7923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18068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305454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6E2F-CC14-2D44-A3B5-D96EDE0F4D3B}" type="slidenum">
              <a:rPr lang="en-US" smtClean="0"/>
              <a:t>‹#›</a:t>
            </a:fld>
            <a:endParaRPr lang="en-US" dirty="0"/>
          </a:p>
        </p:txBody>
      </p:sp>
    </p:spTree>
    <p:extLst>
      <p:ext uri="{BB962C8B-B14F-4D97-AF65-F5344CB8AC3E}">
        <p14:creationId xmlns:p14="http://schemas.microsoft.com/office/powerpoint/2010/main" val="287671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E6E2F-CC14-2D44-A3B5-D96EDE0F4D3B}" type="slidenum">
              <a:rPr lang="en-US" smtClean="0"/>
              <a:t>‹#›</a:t>
            </a:fld>
            <a:endParaRPr lang="en-US" dirty="0"/>
          </a:p>
        </p:txBody>
      </p:sp>
    </p:spTree>
    <p:extLst>
      <p:ext uri="{BB962C8B-B14F-4D97-AF65-F5344CB8AC3E}">
        <p14:creationId xmlns:p14="http://schemas.microsoft.com/office/powerpoint/2010/main" val="395731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2W7X1JE"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551780" y="474162"/>
            <a:ext cx="8077200" cy="5715000"/>
          </a:xfrm>
          <a:prstGeom prst="rect">
            <a:avLst/>
          </a:prstGeom>
        </p:spPr>
        <p:txBody>
          <a:bodyPr/>
          <a:lstStyle/>
          <a:p>
            <a:pPr marL="342900" indent="-342900" algn="ctr">
              <a:lnSpc>
                <a:spcPct val="90000"/>
              </a:lnSpc>
              <a:spcBef>
                <a:spcPct val="20000"/>
              </a:spcBef>
              <a:defRPr/>
            </a:pPr>
            <a:r>
              <a:rPr lang="en-US" sz="2800" b="1" kern="0" dirty="0">
                <a:latin typeface="Arial" panose="020B0604020202020204" pitchFamily="34" charset="0"/>
                <a:cs typeface="Arial" panose="020B0604020202020204" pitchFamily="34" charset="0"/>
              </a:rPr>
              <a:t>Department of </a:t>
            </a:r>
          </a:p>
          <a:p>
            <a:pPr marL="342900" indent="-342900" algn="ctr">
              <a:lnSpc>
                <a:spcPct val="90000"/>
              </a:lnSpc>
              <a:spcBef>
                <a:spcPct val="20000"/>
              </a:spcBef>
              <a:defRPr/>
            </a:pPr>
            <a:r>
              <a:rPr lang="en-US" sz="2800" b="1" kern="0" dirty="0">
                <a:latin typeface="Arial" panose="020B0604020202020204" pitchFamily="34" charset="0"/>
                <a:cs typeface="Arial" panose="020B0604020202020204" pitchFamily="34" charset="0"/>
              </a:rPr>
              <a:t>Higher Education and Training</a:t>
            </a:r>
            <a:endParaRPr lang="en-US" sz="2800" kern="0" dirty="0">
              <a:solidFill>
                <a:srgbClr val="FF0000"/>
              </a:solidFill>
              <a:latin typeface="Arial" panose="020B0604020202020204" pitchFamily="34" charset="0"/>
              <a:cs typeface="Arial" panose="020B0604020202020204" pitchFamily="34" charset="0"/>
            </a:endParaRPr>
          </a:p>
          <a:p>
            <a:pPr marL="342900" indent="-342900" algn="ctr" eaLnBrk="1" hangingPunct="1">
              <a:lnSpc>
                <a:spcPct val="90000"/>
              </a:lnSpc>
              <a:spcBef>
                <a:spcPct val="20000"/>
              </a:spcBef>
              <a:defRPr/>
            </a:pPr>
            <a:endParaRPr lang="en-US" sz="1000" b="1" dirty="0">
              <a:solidFill>
                <a:srgbClr val="FF0000"/>
              </a:solidFill>
              <a:latin typeface="Arial" panose="020B0604020202020204" pitchFamily="34" charset="0"/>
              <a:ea typeface="MS PGothic" panose="020B0600070205080204" pitchFamily="34" charset="-128"/>
              <a:cs typeface="+mn-cs"/>
            </a:endParaRPr>
          </a:p>
          <a:p>
            <a:pPr marL="342900" indent="-342900" algn="ctr" eaLnBrk="1" hangingPunct="1">
              <a:lnSpc>
                <a:spcPct val="90000"/>
              </a:lnSpc>
              <a:spcBef>
                <a:spcPct val="20000"/>
              </a:spcBef>
              <a:defRPr/>
            </a:pPr>
            <a:endParaRPr lang="en-US" sz="4400" b="1" dirty="0">
              <a:solidFill>
                <a:srgbClr val="FF0000"/>
              </a:solidFill>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r>
              <a:rPr lang="en-ZA" sz="2400" b="1" i="1" dirty="0">
                <a:latin typeface="Arial" panose="020B0604020202020204" pitchFamily="34" charset="0"/>
                <a:cs typeface="Arial" panose="020B0604020202020204" pitchFamily="34" charset="0"/>
              </a:rPr>
              <a:t>“The negative effects of COVID-19 on skills development and training in the workplace” </a:t>
            </a:r>
          </a:p>
          <a:p>
            <a:pPr marL="342900" indent="-342900" algn="ctr">
              <a:lnSpc>
                <a:spcPct val="90000"/>
              </a:lnSpc>
              <a:spcBef>
                <a:spcPct val="20000"/>
              </a:spcBef>
              <a:defRPr/>
            </a:pPr>
            <a:endParaRPr lang="en-ZA" sz="2400" b="1" i="1" dirty="0">
              <a:latin typeface="Arial" panose="020B0604020202020204" pitchFamily="34" charset="0"/>
              <a:cs typeface="Arial" panose="020B0604020202020204" pitchFamily="34" charset="0"/>
            </a:endParaRPr>
          </a:p>
          <a:p>
            <a:pPr marL="342900" indent="-342900" algn="ctr">
              <a:lnSpc>
                <a:spcPct val="90000"/>
              </a:lnSpc>
              <a:spcBef>
                <a:spcPct val="20000"/>
              </a:spcBef>
              <a:defRPr/>
            </a:pPr>
            <a:r>
              <a:rPr lang="en-ZA" sz="2800" b="1" i="1" dirty="0">
                <a:latin typeface="Arial" panose="020B0604020202020204" pitchFamily="34" charset="0"/>
                <a:ea typeface="MS PGothic" panose="020B0600070205080204" pitchFamily="34" charset="-128"/>
              </a:rPr>
              <a:t>Wednesday, 29 July</a:t>
            </a:r>
            <a:r>
              <a:rPr lang="en-US" sz="2800" b="1" dirty="0">
                <a:latin typeface="Arial" panose="020B0604020202020204" pitchFamily="34" charset="0"/>
                <a:ea typeface="MS PGothic" panose="020B0600070205080204" pitchFamily="34" charset="-128"/>
              </a:rPr>
              <a:t> 2020, 10:00</a:t>
            </a:r>
          </a:p>
          <a:p>
            <a:pPr marL="342900" indent="-342900" algn="ctr">
              <a:lnSpc>
                <a:spcPct val="90000"/>
              </a:lnSpc>
              <a:spcBef>
                <a:spcPct val="20000"/>
              </a:spcBef>
              <a:defRPr/>
            </a:pPr>
            <a:endParaRPr lang="en-ZA" sz="2800" b="1" dirty="0">
              <a:latin typeface="Arial" panose="020B0604020202020204" pitchFamily="34" charset="0"/>
              <a:ea typeface="MS PGothic" panose="020B0600070205080204" pitchFamily="34" charset="-128"/>
            </a:endParaRPr>
          </a:p>
          <a:p>
            <a:pPr marL="342900" indent="-342900" algn="ctr">
              <a:lnSpc>
                <a:spcPct val="90000"/>
              </a:lnSpc>
              <a:spcBef>
                <a:spcPct val="20000"/>
              </a:spcBef>
              <a:defRPr/>
            </a:pPr>
            <a:r>
              <a:rPr lang="en-ZA" sz="2800" b="1" dirty="0">
                <a:latin typeface="Arial" panose="020B0604020202020204" pitchFamily="34" charset="0"/>
                <a:ea typeface="MS PGothic" panose="020B0600070205080204" pitchFamily="34" charset="-128"/>
              </a:rPr>
              <a:t>ZC Mvalo</a:t>
            </a:r>
            <a:endParaRPr lang="en-US" sz="2400" b="1" dirty="0">
              <a:latin typeface="Arial" panose="020B0604020202020204" pitchFamily="34" charset="0"/>
              <a:ea typeface="MS PGothic" panose="020B0600070205080204" pitchFamily="34" charset="-128"/>
            </a:endParaRPr>
          </a:p>
          <a:p>
            <a:pPr marL="342900" indent="-342900" algn="ctr">
              <a:lnSpc>
                <a:spcPct val="90000"/>
              </a:lnSpc>
              <a:spcBef>
                <a:spcPct val="20000"/>
              </a:spcBef>
              <a:defRPr/>
            </a:pPr>
            <a:endParaRPr lang="en-ZA" sz="1050" b="1" dirty="0">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a:solidFill>
                <a:srgbClr val="FF0000"/>
              </a:solidFill>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ZA" sz="2400" b="1" dirty="0">
              <a:solidFill>
                <a:srgbClr val="FF0000"/>
              </a:solidFill>
              <a:latin typeface="Arial" panose="020B0604020202020204" pitchFamily="34" charset="0"/>
              <a:ea typeface="MS PGothic" panose="020B0600070205080204" pitchFamily="34" charset="-128"/>
              <a:cs typeface="+mn-cs"/>
            </a:endParaRPr>
          </a:p>
          <a:p>
            <a:pPr marL="342900" indent="-342900" algn="ctr">
              <a:lnSpc>
                <a:spcPct val="90000"/>
              </a:lnSpc>
              <a:spcBef>
                <a:spcPct val="20000"/>
              </a:spcBef>
              <a:defRPr/>
            </a:pPr>
            <a:endParaRPr lang="en-US" sz="6000" kern="0" dirty="0">
              <a:solidFill>
                <a:srgbClr val="FF0000"/>
              </a:solidFill>
              <a:latin typeface="+mn-lt"/>
              <a:ea typeface="+mn-ea"/>
              <a:cs typeface="+mn-cs"/>
            </a:endParaRPr>
          </a:p>
        </p:txBody>
      </p:sp>
      <p:pic>
        <p:nvPicPr>
          <p:cNvPr id="17410"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32" r="67960"/>
          <a:stretch>
            <a:fillRect/>
          </a:stretch>
        </p:blipFill>
        <p:spPr bwMode="auto">
          <a:xfrm>
            <a:off x="7318375" y="4583113"/>
            <a:ext cx="1825625"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05783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85" y="374350"/>
            <a:ext cx="8077200" cy="7232749"/>
          </a:xfrm>
          <a:prstGeom prst="rect">
            <a:avLst/>
          </a:prstGeom>
        </p:spPr>
        <p:txBody>
          <a:bodyPr wrap="square">
            <a:spAutoFit/>
          </a:bodyPr>
          <a:lstStyle/>
          <a:p>
            <a:pPr marL="342900" lvl="0" indent="-342900" algn="just" eaLnBrk="0" hangingPunct="0">
              <a:spcAft>
                <a:spcPts val="1200"/>
              </a:spcAft>
              <a:buFont typeface="Arial" charset="0"/>
              <a:buChar char="•"/>
            </a:pPr>
            <a:r>
              <a:rPr lang="en-GB" dirty="0"/>
              <a:t>What is obvious in our South African context if we are to address challenges imposed unto us by the COVID-19 pandemic (and crisis before crisis) is to accelerate the implementation of the workplace based learning programmes, especially learnerships, quality apprenticeship; work integrated learning and internships.</a:t>
            </a:r>
          </a:p>
          <a:p>
            <a:pPr marL="342900" lvl="0" indent="-342900" algn="just" eaLnBrk="0" hangingPunct="0">
              <a:spcAft>
                <a:spcPts val="1200"/>
              </a:spcAft>
              <a:buFont typeface="Arial" charset="0"/>
              <a:buChar char="•"/>
            </a:pPr>
            <a:r>
              <a:rPr lang="en-GB" dirty="0"/>
              <a:t>We know, that these learning interventions have high absorption rate, especially learnerships and apprenticeships, precisely so because are designed with the participation of important partners, the employer and the learning institution, amongst others.</a:t>
            </a:r>
          </a:p>
          <a:p>
            <a:pPr marL="342900" lvl="0" indent="-342900" algn="just" eaLnBrk="0" hangingPunct="0">
              <a:spcAft>
                <a:spcPts val="1200"/>
              </a:spcAft>
              <a:buFont typeface="Arial" charset="0"/>
              <a:buChar char="•"/>
            </a:pPr>
            <a:r>
              <a:rPr lang="en-GB" dirty="0"/>
              <a:t>Artisan Development Employment Index Report tells us that of 19 627 artisans found competent in 2018/19 Financial Year, about 81% transitioned into the labour market; whilst Rhodes University / Bank SETA Tracer Study (May 2020) tells us that </a:t>
            </a:r>
            <a:r>
              <a:rPr lang="en-GB" i="1" dirty="0"/>
              <a:t>If the percentages of completers in WBL programmes in self-employment and employment are added together, the result is an employment rate of roughly 80% for learnership</a:t>
            </a:r>
            <a:r>
              <a:rPr lang="en-GB" dirty="0"/>
              <a:t>. </a:t>
            </a:r>
          </a:p>
          <a:p>
            <a:pPr marL="342900" indent="-342900" algn="just" eaLnBrk="0" hangingPunct="0">
              <a:spcAft>
                <a:spcPts val="1200"/>
              </a:spcAft>
              <a:buFont typeface="Arial" charset="0"/>
              <a:buChar char="•"/>
            </a:pPr>
            <a:r>
              <a:rPr lang="en-GB" dirty="0"/>
              <a:t>Survey conducted by the Sector Education and Training Authorities (“SETAs”)’s provisional results indicates that under alert level 3, 56% of apprentices are returning to workplace; 31% internships (“interns”) are returning to the workplace; 27% learners doing learnerships are returning to the workplace; 17% TVET graduate learners are returning to workplace and 19% university learners are returning to workplace. We will monitor these trends very closely.</a:t>
            </a:r>
          </a:p>
          <a:p>
            <a:pPr marL="342900" indent="-342900" algn="just" eaLnBrk="0" hangingPunct="0">
              <a:spcAft>
                <a:spcPts val="1200"/>
              </a:spcAft>
              <a:buFont typeface="Arial" charset="0"/>
              <a:buChar char="•"/>
            </a:pPr>
            <a:endParaRPr lang="en-ZA" dirty="0"/>
          </a:p>
          <a:p>
            <a:pPr marL="342900" lvl="0" indent="-342900" algn="just" eaLnBrk="0" hangingPunct="0">
              <a:spcAft>
                <a:spcPts val="1200"/>
              </a:spcAft>
              <a:buFont typeface="Arial" charset="0"/>
              <a:buChar char="•"/>
            </a:pPr>
            <a:endParaRPr lang="en-GB" b="1" dirty="0"/>
          </a:p>
        </p:txBody>
      </p:sp>
      <p:sp>
        <p:nvSpPr>
          <p:cNvPr id="7" name="TextBox 6"/>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10</a:t>
            </a:fld>
            <a:endParaRPr lang="en-US" dirty="0"/>
          </a:p>
        </p:txBody>
      </p:sp>
    </p:spTree>
    <p:extLst>
      <p:ext uri="{BB962C8B-B14F-4D97-AF65-F5344CB8AC3E}">
        <p14:creationId xmlns:p14="http://schemas.microsoft.com/office/powerpoint/2010/main" val="59381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2551"/>
            <a:ext cx="9144000" cy="6873876"/>
          </a:xfrm>
          <a:prstGeom prst="rect">
            <a:avLst/>
          </a:prstGeom>
          <a:solidFill>
            <a:srgbClr val="00B050"/>
          </a:solidFill>
          <a:ln>
            <a:noFill/>
          </a:ln>
        </p:spPr>
      </p:pic>
      <p:sp>
        <p:nvSpPr>
          <p:cNvPr id="7" name="TextBox 6"/>
          <p:cNvSpPr txBox="1"/>
          <p:nvPr/>
        </p:nvSpPr>
        <p:spPr>
          <a:xfrm>
            <a:off x="987724" y="2555197"/>
            <a:ext cx="7358332" cy="954107"/>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800" b="1" dirty="0"/>
              <a:t>Official launch of ILO Toolkit for Quality Apprenticeships</a:t>
            </a:r>
            <a:endParaRPr lang="en-US" sz="2800" b="1" dirty="0">
              <a:solidFill>
                <a:schemeClr val="bg1"/>
              </a:solidFill>
              <a:latin typeface="Arial" panose="020B060402020202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11</a:t>
            </a:fld>
            <a:endParaRPr lang="en-US" dirty="0"/>
          </a:p>
        </p:txBody>
      </p:sp>
    </p:spTree>
    <p:extLst>
      <p:ext uri="{BB962C8B-B14F-4D97-AF65-F5344CB8AC3E}">
        <p14:creationId xmlns:p14="http://schemas.microsoft.com/office/powerpoint/2010/main" val="215169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85" y="485704"/>
            <a:ext cx="8077200" cy="7171194"/>
          </a:xfrm>
          <a:prstGeom prst="rect">
            <a:avLst/>
          </a:prstGeom>
        </p:spPr>
        <p:txBody>
          <a:bodyPr wrap="square">
            <a:spAutoFit/>
          </a:bodyPr>
          <a:lstStyle/>
          <a:p>
            <a:pPr algn="just"/>
            <a:r>
              <a:rPr lang="en-US" dirty="0"/>
              <a:t>The International Labour Organisation (“ILO”) has developed a </a:t>
            </a:r>
            <a:r>
              <a:rPr lang="en-US" b="1" dirty="0"/>
              <a:t>two-volume Toolkit for Quality Apprenticeships. </a:t>
            </a:r>
            <a:r>
              <a:rPr lang="en-US" dirty="0"/>
              <a:t>Volume 1 is aimed at assisting policy makers in developing systems and Volume 2 is a</a:t>
            </a:r>
            <a:r>
              <a:rPr lang="en-US" sz="1600" dirty="0"/>
              <a:t> </a:t>
            </a:r>
            <a:r>
              <a:rPr lang="en-US" dirty="0"/>
              <a:t>Guide for Practitioners for developing, implementing, monitoring and evaluating apprenticeship programmes.                       (A Practitioner is described as a person who plays a role in the design, planning, implementation, monitoring and evaluation of apprenticeship programmes.)</a:t>
            </a:r>
          </a:p>
          <a:p>
            <a:endParaRPr lang="en-US" sz="1600" dirty="0"/>
          </a:p>
          <a:p>
            <a:pPr lvl="0" algn="just"/>
            <a:r>
              <a:rPr lang="en-GB" b="1" dirty="0"/>
              <a:t>For whom this toolkit was developed? Who will use it? </a:t>
            </a:r>
            <a:endParaRPr lang="en-US" b="1" dirty="0"/>
          </a:p>
          <a:p>
            <a:pPr algn="just"/>
            <a:r>
              <a:rPr lang="en-GB" i="1" dirty="0"/>
              <a:t>ILO Toolkit for Quality Apprenticeships, </a:t>
            </a:r>
            <a:r>
              <a:rPr lang="en-GB" dirty="0"/>
              <a:t>volume 2</a:t>
            </a:r>
            <a:r>
              <a:rPr lang="en-GB" i="1" dirty="0"/>
              <a:t>, </a:t>
            </a:r>
            <a:r>
              <a:rPr lang="en-GB" dirty="0"/>
              <a:t>is a resource aimed at supporting practitioners – those who have a role in the design, planning, implementation, monitoring and evaluation of an apprenticeship programme. The “audience”, therefore, includes:</a:t>
            </a:r>
          </a:p>
          <a:p>
            <a:pPr algn="just"/>
            <a:endParaRPr lang="en-US" dirty="0"/>
          </a:p>
          <a:p>
            <a:pPr marL="285750" lvl="0" indent="-285750" algn="just">
              <a:buFont typeface="Arial" panose="020B0604020202020204" pitchFamily="34" charset="0"/>
              <a:buChar char="•"/>
            </a:pPr>
            <a:r>
              <a:rPr lang="en-GB" dirty="0"/>
              <a:t>trainers, mentors, supervisors and human resources officers in an enterprise;</a:t>
            </a:r>
            <a:endParaRPr lang="en-US" dirty="0"/>
          </a:p>
          <a:p>
            <a:pPr marL="285750" lvl="0" indent="-285750" algn="just">
              <a:buFont typeface="Arial" panose="020B0604020202020204" pitchFamily="34" charset="0"/>
              <a:buChar char="•"/>
            </a:pPr>
            <a:r>
              <a:rPr lang="en-GB" dirty="0"/>
              <a:t>managers and teachers of TVET providers;</a:t>
            </a:r>
            <a:endParaRPr lang="en-US" dirty="0"/>
          </a:p>
          <a:p>
            <a:pPr marL="285750" lvl="0" indent="-285750" algn="just">
              <a:buFont typeface="Arial" panose="020B0604020202020204" pitchFamily="34" charset="0"/>
              <a:buChar char="•"/>
            </a:pPr>
            <a:r>
              <a:rPr lang="en-GB" dirty="0"/>
              <a:t>employment services providers and school counsellors;</a:t>
            </a:r>
            <a:endParaRPr lang="en-US" dirty="0"/>
          </a:p>
          <a:p>
            <a:pPr marL="285750" lvl="0" indent="-285750" algn="just">
              <a:buFont typeface="Arial" panose="020B0604020202020204" pitchFamily="34" charset="0"/>
              <a:buChar char="•"/>
            </a:pPr>
            <a:r>
              <a:rPr lang="en-GB" dirty="0"/>
              <a:t>labour inspectors; and</a:t>
            </a:r>
            <a:endParaRPr lang="en-US" dirty="0"/>
          </a:p>
          <a:p>
            <a:pPr marL="285750" lvl="0" indent="-285750" algn="just">
              <a:buFont typeface="Arial" panose="020B0604020202020204" pitchFamily="34" charset="0"/>
              <a:buChar char="•"/>
            </a:pPr>
            <a:r>
              <a:rPr lang="en-GB" dirty="0"/>
              <a:t>experts and staff of other institutions involved in the development of standards, qualifications, curricula and learning aids; examinations and certification; monitoring and evaluation of apprenticeship programmes.</a:t>
            </a:r>
            <a:endParaRPr lang="en-US" dirty="0"/>
          </a:p>
          <a:p>
            <a:pPr marL="342900" indent="-342900" algn="just" eaLnBrk="0" hangingPunct="0">
              <a:spcAft>
                <a:spcPts val="1200"/>
              </a:spcAft>
              <a:buFont typeface="Arial" charset="0"/>
              <a:buChar char="•"/>
            </a:pPr>
            <a:endParaRPr lang="en-GB" dirty="0"/>
          </a:p>
          <a:p>
            <a:pPr marL="342900" indent="-342900" algn="just" eaLnBrk="0" hangingPunct="0">
              <a:spcAft>
                <a:spcPts val="1200"/>
              </a:spcAft>
              <a:buFont typeface="Arial" charset="0"/>
              <a:buChar char="•"/>
            </a:pPr>
            <a:endParaRPr lang="en-GB" dirty="0"/>
          </a:p>
          <a:p>
            <a:pPr marL="342900" lvl="0" indent="-342900" algn="just" eaLnBrk="0" hangingPunct="0">
              <a:spcAft>
                <a:spcPts val="1200"/>
              </a:spcAft>
              <a:buFont typeface="Arial" charset="0"/>
              <a:buChar char="•"/>
            </a:pPr>
            <a:endParaRPr lang="en-GB" dirty="0"/>
          </a:p>
          <a:p>
            <a:pPr marL="342900" lvl="0" indent="-342900" algn="just" eaLnBrk="0" hangingPunct="0">
              <a:spcAft>
                <a:spcPts val="1200"/>
              </a:spcAft>
              <a:buFont typeface="Arial" charset="0"/>
              <a:buChar char="•"/>
            </a:pPr>
            <a:endParaRPr lang="en-GB" b="1" dirty="0"/>
          </a:p>
        </p:txBody>
      </p:sp>
      <p:sp>
        <p:nvSpPr>
          <p:cNvPr id="7" name="TextBox 6"/>
          <p:cNvSpPr txBox="1"/>
          <p:nvPr/>
        </p:nvSpPr>
        <p:spPr>
          <a:xfrm>
            <a:off x="174172" y="60418"/>
            <a:ext cx="8682446" cy="338554"/>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600" b="1"/>
              <a:t>Toolkit for Quality Apprenticeships</a:t>
            </a:r>
            <a:endParaRPr lang="en-US" sz="1600" b="1" dirty="0">
              <a:solidFill>
                <a:schemeClr val="bg1"/>
              </a:solidFill>
              <a:latin typeface="Arial" panose="020B060402020202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12</a:t>
            </a:fld>
            <a:endParaRPr lang="en-US" dirty="0"/>
          </a:p>
        </p:txBody>
      </p:sp>
    </p:spTree>
    <p:extLst>
      <p:ext uri="{BB962C8B-B14F-4D97-AF65-F5344CB8AC3E}">
        <p14:creationId xmlns:p14="http://schemas.microsoft.com/office/powerpoint/2010/main" val="68309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2551"/>
            <a:ext cx="9144000" cy="6873876"/>
          </a:xfrm>
          <a:prstGeom prst="rect">
            <a:avLst/>
          </a:prstGeom>
          <a:solidFill>
            <a:srgbClr val="00B050"/>
          </a:solidFill>
          <a:ln>
            <a:noFill/>
          </a:ln>
        </p:spPr>
      </p:pic>
      <p:sp>
        <p:nvSpPr>
          <p:cNvPr id="3" name="Rectangle 2"/>
          <p:cNvSpPr/>
          <p:nvPr/>
        </p:nvSpPr>
        <p:spPr>
          <a:xfrm>
            <a:off x="468085" y="485704"/>
            <a:ext cx="8077200" cy="6740307"/>
          </a:xfrm>
          <a:prstGeom prst="rect">
            <a:avLst/>
          </a:prstGeom>
        </p:spPr>
        <p:txBody>
          <a:bodyPr wrap="square">
            <a:spAutoFit/>
          </a:bodyPr>
          <a:lstStyle/>
          <a:p>
            <a:pPr marL="342900" lvl="0" indent="-342900" algn="just">
              <a:buFont typeface="Arial" panose="020B0604020202020204" pitchFamily="34" charset="0"/>
              <a:buChar char="•"/>
            </a:pPr>
            <a:r>
              <a:rPr lang="en-GB" sz="2000" dirty="0"/>
              <a:t>The National Skills Development Plan (“NSDP”) seeks to ensure that South Africa has adequate, appropriate and high quality skills that contribute towards economic growth, employment creation and social development. The NSDP derives from the broader plan of government, namely the National Development Plan (“NDP”), which sets a target to produce 30 000 artisans per annum by 2030.</a:t>
            </a:r>
          </a:p>
          <a:p>
            <a:pPr lvl="0" algn="just"/>
            <a:endParaRPr lang="en-GB" sz="2000" dirty="0"/>
          </a:p>
          <a:p>
            <a:pPr marL="342900" lvl="0" indent="-342900" algn="just">
              <a:buFont typeface="Arial" panose="020B0604020202020204" pitchFamily="34" charset="0"/>
              <a:buChar char="•"/>
            </a:pPr>
            <a:r>
              <a:rPr lang="en-GB" sz="2000" dirty="0"/>
              <a:t>Many enterprises may not have the capacity or willingness to offer apprentices and the lack of apprenticeship opportunities is one of the main challenges</a:t>
            </a:r>
            <a:r>
              <a:rPr lang="en-GB" dirty="0"/>
              <a:t> </a:t>
            </a:r>
            <a:r>
              <a:rPr lang="en-GB" sz="2000" dirty="0"/>
              <a:t>facing artisan learners.  This means that while a young person may achieve a suitable qualification at a TVET college, he or she may subsequently discover that they cannot obtain the necessary work experience to enable them to take a trade test.</a:t>
            </a:r>
          </a:p>
          <a:p>
            <a:pPr lvl="0" algn="just"/>
            <a:endParaRPr lang="en-US" dirty="0"/>
          </a:p>
          <a:p>
            <a:pPr marL="342900" lvl="0" indent="-342900" algn="just">
              <a:buFont typeface="Arial" panose="020B0604020202020204" pitchFamily="34" charset="0"/>
              <a:buChar char="•"/>
            </a:pPr>
            <a:r>
              <a:rPr lang="en-GB" sz="2000" b="1" dirty="0"/>
              <a:t>To overcome such a challenge, the ILO Toolkit offers practitioners practical solutions suited to conditions in different countries.               The Apprenticeship Toolkit Guide provides comprehensive, concise information and examples of good practice and practical tools.</a:t>
            </a:r>
            <a:endParaRPr lang="en-US" b="1" dirty="0"/>
          </a:p>
          <a:p>
            <a:pPr algn="just" eaLnBrk="0" hangingPunct="0">
              <a:spcAft>
                <a:spcPts val="1200"/>
              </a:spcAft>
            </a:pPr>
            <a:endParaRPr lang="en-GB" dirty="0"/>
          </a:p>
          <a:p>
            <a:pPr marL="342900" lvl="0" indent="-342900" algn="just" eaLnBrk="0" hangingPunct="0">
              <a:spcAft>
                <a:spcPts val="1200"/>
              </a:spcAft>
              <a:buFont typeface="Arial" charset="0"/>
              <a:buChar char="•"/>
            </a:pPr>
            <a:endParaRPr lang="en-GB" dirty="0"/>
          </a:p>
          <a:p>
            <a:pPr marL="342900" lvl="0" indent="-342900" algn="just" eaLnBrk="0" hangingPunct="0">
              <a:spcAft>
                <a:spcPts val="1200"/>
              </a:spcAft>
              <a:buFont typeface="Arial" charset="0"/>
              <a:buChar char="•"/>
            </a:pPr>
            <a:endParaRPr lang="en-GB" b="1" dirty="0"/>
          </a:p>
        </p:txBody>
      </p:sp>
      <p:sp>
        <p:nvSpPr>
          <p:cNvPr id="7" name="TextBox 6"/>
          <p:cNvSpPr txBox="1"/>
          <p:nvPr/>
        </p:nvSpPr>
        <p:spPr>
          <a:xfrm>
            <a:off x="174172" y="60418"/>
            <a:ext cx="8682446" cy="338554"/>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600" b="1"/>
              <a:t>Toolkit for Quality Apprenticeships</a:t>
            </a:r>
            <a:endParaRPr lang="en-US" sz="1600" b="1" dirty="0">
              <a:solidFill>
                <a:schemeClr val="bg1"/>
              </a:solidFill>
              <a:latin typeface="Arial" panose="020B0604020202020204" pitchFamily="34" charset="0"/>
              <a:ea typeface="MS PGothic" panose="020B0600070205080204" pitchFamily="34" charset="-128"/>
            </a:endParaRPr>
          </a:p>
        </p:txBody>
      </p:sp>
      <p:sp>
        <p:nvSpPr>
          <p:cNvPr id="2" name="Slide Number Placeholder 1"/>
          <p:cNvSpPr>
            <a:spLocks noGrp="1"/>
          </p:cNvSpPr>
          <p:nvPr>
            <p:ph type="sldNum" sz="quarter" idx="12"/>
          </p:nvPr>
        </p:nvSpPr>
        <p:spPr/>
        <p:txBody>
          <a:bodyPr/>
          <a:lstStyle/>
          <a:p>
            <a:fld id="{31EE6E2F-CC14-2D44-A3B5-D96EDE0F4D3B}" type="slidenum">
              <a:rPr lang="en-US" smtClean="0"/>
              <a:t>13</a:t>
            </a:fld>
            <a:endParaRPr lang="en-US" dirty="0"/>
          </a:p>
        </p:txBody>
      </p:sp>
    </p:spTree>
    <p:extLst>
      <p:ext uri="{BB962C8B-B14F-4D97-AF65-F5344CB8AC3E}">
        <p14:creationId xmlns:p14="http://schemas.microsoft.com/office/powerpoint/2010/main" val="38673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0" y="-194695"/>
            <a:ext cx="9144000" cy="6873876"/>
          </a:xfrm>
          <a:prstGeom prst="rect">
            <a:avLst/>
          </a:prstGeom>
          <a:solidFill>
            <a:srgbClr val="00B050"/>
          </a:solidFill>
          <a:ln>
            <a:noFill/>
          </a:ln>
        </p:spPr>
      </p:pic>
      <p:sp>
        <p:nvSpPr>
          <p:cNvPr id="3" name="Rectangle 2"/>
          <p:cNvSpPr/>
          <p:nvPr/>
        </p:nvSpPr>
        <p:spPr>
          <a:xfrm>
            <a:off x="468085" y="615100"/>
            <a:ext cx="8077200" cy="1661993"/>
          </a:xfrm>
          <a:prstGeom prst="rect">
            <a:avLst/>
          </a:prstGeom>
        </p:spPr>
        <p:txBody>
          <a:bodyPr wrap="square">
            <a:spAutoFit/>
          </a:bodyPr>
          <a:lstStyle/>
          <a:p>
            <a:pPr marL="342900" indent="-342900" algn="just" eaLnBrk="0" hangingPunct="0">
              <a:spcAft>
                <a:spcPts val="1200"/>
              </a:spcAft>
              <a:buFont typeface="Arial" charset="0"/>
              <a:buChar char="•"/>
            </a:pPr>
            <a:endParaRPr lang="en-GB" dirty="0"/>
          </a:p>
          <a:p>
            <a:pPr marL="342900" indent="-342900" algn="just" eaLnBrk="0" hangingPunct="0">
              <a:spcAft>
                <a:spcPts val="1200"/>
              </a:spcAft>
              <a:buFont typeface="Arial" charset="0"/>
              <a:buChar char="•"/>
            </a:pPr>
            <a:endParaRPr lang="en-GB" dirty="0"/>
          </a:p>
          <a:p>
            <a:pPr marL="342900" lvl="0" indent="-342900" algn="just" eaLnBrk="0" hangingPunct="0">
              <a:spcAft>
                <a:spcPts val="1200"/>
              </a:spcAft>
              <a:buFont typeface="Arial" charset="0"/>
              <a:buChar char="•"/>
            </a:pPr>
            <a:endParaRPr lang="en-GB" dirty="0"/>
          </a:p>
          <a:p>
            <a:pPr marL="342900" lvl="0" indent="-342900" algn="just" eaLnBrk="0" hangingPunct="0">
              <a:spcAft>
                <a:spcPts val="1200"/>
              </a:spcAft>
              <a:buFont typeface="Arial" charset="0"/>
              <a:buChar char="•"/>
            </a:pPr>
            <a:endParaRPr lang="en-GB" b="1" dirty="0"/>
          </a:p>
        </p:txBody>
      </p:sp>
      <p:sp>
        <p:nvSpPr>
          <p:cNvPr id="7" name="TextBox 6"/>
          <p:cNvSpPr txBox="1"/>
          <p:nvPr/>
        </p:nvSpPr>
        <p:spPr>
          <a:xfrm>
            <a:off x="174172" y="60418"/>
            <a:ext cx="8682446" cy="338554"/>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600" b="1"/>
              <a:t>Toolkit for Quality Apprenticeships</a:t>
            </a:r>
            <a:endParaRPr lang="en-US" sz="1600" b="1" dirty="0">
              <a:solidFill>
                <a:schemeClr val="bg1"/>
              </a:solidFill>
              <a:latin typeface="Arial" panose="020B0604020202020204" pitchFamily="34" charset="0"/>
              <a:ea typeface="MS PGothic" panose="020B0600070205080204" pitchFamily="34" charset="-128"/>
            </a:endParaRPr>
          </a:p>
        </p:txBody>
      </p:sp>
      <p:sp>
        <p:nvSpPr>
          <p:cNvPr id="8" name="Rectangle 7"/>
          <p:cNvSpPr/>
          <p:nvPr/>
        </p:nvSpPr>
        <p:spPr>
          <a:xfrm>
            <a:off x="3577086" y="4720723"/>
            <a:ext cx="2326150" cy="369332"/>
          </a:xfrm>
          <a:prstGeom prst="rect">
            <a:avLst/>
          </a:prstGeom>
        </p:spPr>
        <p:txBody>
          <a:bodyPr wrap="none">
            <a:spAutoFit/>
          </a:bodyPr>
          <a:lstStyle/>
          <a:p>
            <a:r>
              <a:rPr lang="en-GB" u="sng" dirty="0">
                <a:solidFill>
                  <a:srgbClr val="000000"/>
                </a:solidFill>
                <a:latin typeface="Calibri" panose="020F0502020204030204" pitchFamily="34" charset="0"/>
                <a:ea typeface="Times New Roman" panose="02020603050405020304" pitchFamily="18" charset="0"/>
                <a:hlinkClick r:id="rId3"/>
              </a:rPr>
              <a:t>https://bit.ly/2W7X1JE</a:t>
            </a:r>
            <a:endParaRPr lang="en-GB" dirty="0"/>
          </a:p>
        </p:txBody>
      </p:sp>
      <p:pic>
        <p:nvPicPr>
          <p:cNvPr id="9" name="Picture 8"/>
          <p:cNvPicPr>
            <a:picLocks noChangeAspect="1"/>
          </p:cNvPicPr>
          <p:nvPr/>
        </p:nvPicPr>
        <p:blipFill>
          <a:blip r:embed="rId4"/>
          <a:stretch>
            <a:fillRect/>
          </a:stretch>
        </p:blipFill>
        <p:spPr>
          <a:xfrm>
            <a:off x="1500996" y="825880"/>
            <a:ext cx="6331789" cy="3422291"/>
          </a:xfrm>
          <a:prstGeom prst="rect">
            <a:avLst/>
          </a:prstGeom>
        </p:spPr>
      </p:pic>
      <p:sp>
        <p:nvSpPr>
          <p:cNvPr id="2" name="Slide Number Placeholder 1"/>
          <p:cNvSpPr>
            <a:spLocks noGrp="1"/>
          </p:cNvSpPr>
          <p:nvPr>
            <p:ph type="sldNum" sz="quarter" idx="12"/>
          </p:nvPr>
        </p:nvSpPr>
        <p:spPr/>
        <p:txBody>
          <a:bodyPr/>
          <a:lstStyle/>
          <a:p>
            <a:fld id="{31EE6E2F-CC14-2D44-A3B5-D96EDE0F4D3B}" type="slidenum">
              <a:rPr lang="en-US" smtClean="0"/>
              <a:t>14</a:t>
            </a:fld>
            <a:endParaRPr lang="en-US" dirty="0"/>
          </a:p>
        </p:txBody>
      </p:sp>
    </p:spTree>
    <p:extLst>
      <p:ext uri="{BB962C8B-B14F-4D97-AF65-F5344CB8AC3E}">
        <p14:creationId xmlns:p14="http://schemas.microsoft.com/office/powerpoint/2010/main" val="379129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SLIDE LAY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6000" b="1" dirty="0"/>
              <a:t>Thank You</a:t>
            </a:r>
          </a:p>
        </p:txBody>
      </p:sp>
      <p:sp>
        <p:nvSpPr>
          <p:cNvPr id="2" name="Slide Number Placeholder 1"/>
          <p:cNvSpPr>
            <a:spLocks noGrp="1"/>
          </p:cNvSpPr>
          <p:nvPr>
            <p:ph type="sldNum" sz="quarter" idx="12"/>
          </p:nvPr>
        </p:nvSpPr>
        <p:spPr/>
        <p:txBody>
          <a:bodyPr/>
          <a:lstStyle/>
          <a:p>
            <a:fld id="{31EE6E2F-CC14-2D44-A3B5-D96EDE0F4D3B}" type="slidenum">
              <a:rPr lang="en-US" smtClean="0"/>
              <a:t>15</a:t>
            </a:fld>
            <a:endParaRPr lang="en-US" dirty="0"/>
          </a:p>
        </p:txBody>
      </p:sp>
    </p:spTree>
    <p:extLst>
      <p:ext uri="{BB962C8B-B14F-4D97-AF65-F5344CB8AC3E}">
        <p14:creationId xmlns:p14="http://schemas.microsoft.com/office/powerpoint/2010/main" val="408544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327" y="448044"/>
            <a:ext cx="8077200" cy="7294305"/>
          </a:xfrm>
          <a:prstGeom prst="rect">
            <a:avLst/>
          </a:prstGeom>
        </p:spPr>
        <p:txBody>
          <a:bodyPr wrap="square">
            <a:spAutoFit/>
          </a:bodyPr>
          <a:lstStyle/>
          <a:p>
            <a:pPr marL="342900" lvl="0" indent="-342900" algn="just" eaLnBrk="0" hangingPunct="0">
              <a:spcAft>
                <a:spcPts val="1200"/>
              </a:spcAft>
              <a:buFont typeface="Arial" charset="0"/>
              <a:buChar char="•"/>
            </a:pPr>
            <a:r>
              <a:rPr lang="en-GB" dirty="0"/>
              <a:t>The COVID-19 pandemic has brought about immediate and unprecedented impact regarding the way we conduct work and skills development especially the workplace based learning interventions.</a:t>
            </a:r>
          </a:p>
          <a:p>
            <a:pPr marL="342900" lvl="0" indent="-342900" algn="just" eaLnBrk="0" hangingPunct="0">
              <a:spcAft>
                <a:spcPts val="1200"/>
              </a:spcAft>
              <a:buFont typeface="Arial" charset="0"/>
              <a:buChar char="•"/>
            </a:pPr>
            <a:r>
              <a:rPr lang="en-GB" dirty="0"/>
              <a:t>International Labour Organisation (</a:t>
            </a:r>
            <a:r>
              <a:rPr lang="en-GB" i="1" dirty="0"/>
              <a:t>ILO Monitor 27 May 2020</a:t>
            </a:r>
            <a:r>
              <a:rPr lang="en-GB" dirty="0"/>
              <a:t>) makes an indication that 94% of the world’s workers are living in countries with some sort of workplace closure measures in place and that as at 17 May 2020, 20% of the world’s workers lived in countries with required workplace closures for all but essential workers. An additional 69% lived in countries with required workplace closures for some sectors or categories of workers, and a further 5% lived in countries with recommended workplace closures.</a:t>
            </a:r>
          </a:p>
          <a:p>
            <a:pPr marL="342900" lvl="0" indent="-342900" algn="just" eaLnBrk="0" hangingPunct="0">
              <a:spcAft>
                <a:spcPts val="1200"/>
              </a:spcAft>
              <a:buFont typeface="Arial" charset="0"/>
              <a:buChar char="•"/>
            </a:pPr>
            <a:r>
              <a:rPr lang="en-GB" dirty="0"/>
              <a:t>Estimates in  South Africa are that under alert level 5, 40% of the workforce was working; whilst under alert level 4, 55% was working; under alert level 3, 71% of the workforce is working; under alert level 2 , 94%  will be working and under alert level 1, 100% will be working </a:t>
            </a:r>
            <a:r>
              <a:rPr lang="en-GB" i="1" dirty="0"/>
              <a:t>(Southern Centre for Inequality Studies/Wits University).</a:t>
            </a:r>
          </a:p>
          <a:p>
            <a:pPr marL="342900" lvl="0" indent="-342900" algn="just" eaLnBrk="0" hangingPunct="0">
              <a:spcAft>
                <a:spcPts val="1200"/>
              </a:spcAft>
              <a:buFont typeface="Arial" charset="0"/>
              <a:buChar char="•"/>
            </a:pPr>
            <a:r>
              <a:rPr lang="en-GB" dirty="0"/>
              <a:t>The question we should be asking ourselves what does this mean to skills development and workplace training, especially the workplace based learning programmes which require significant portions of practical workplace experience.</a:t>
            </a:r>
            <a:endParaRPr lang="en-ZA" dirty="0"/>
          </a:p>
          <a:p>
            <a:pPr marL="342900" lvl="0" indent="-342900" algn="just" defTabSz="457200" eaLnBrk="0" hangingPunct="0">
              <a:spcBef>
                <a:spcPts val="0"/>
              </a:spcBef>
              <a:spcAft>
                <a:spcPts val="1200"/>
              </a:spcAft>
              <a:buFont typeface="Arial" charset="0"/>
              <a:buChar char="•"/>
            </a:pPr>
            <a:endParaRPr lang="en-ZA" sz="1400" dirty="0">
              <a:solidFill>
                <a:srgbClr val="FF0000"/>
              </a:solidFill>
              <a:latin typeface="Arial" panose="020B0604020202020204" pitchFamily="34" charset="0"/>
              <a:ea typeface="ＭＳ Ｐゴシック" charset="-128"/>
              <a:cs typeface="Arial" panose="020B0604020202020204" pitchFamily="34" charset="0"/>
            </a:endParaRPr>
          </a:p>
          <a:p>
            <a:pPr marL="342900" lvl="0" indent="-342900" algn="just" defTabSz="457200" eaLnBrk="0" hangingPunct="0">
              <a:spcBef>
                <a:spcPts val="0"/>
              </a:spcBef>
              <a:spcAft>
                <a:spcPts val="1200"/>
              </a:spcAft>
              <a:buFont typeface="Arial" charset="0"/>
              <a:buChar char="•"/>
            </a:pPr>
            <a:endParaRPr lang="en-ZA" sz="1400" dirty="0">
              <a:solidFill>
                <a:srgbClr val="FF0000"/>
              </a:solidFill>
              <a:latin typeface="Arial" panose="020B0604020202020204" pitchFamily="34" charset="0"/>
              <a:ea typeface="ＭＳ Ｐゴシック" charset="-128"/>
              <a:cs typeface="Arial" panose="020B0604020202020204" pitchFamily="34" charset="0"/>
            </a:endParaRPr>
          </a:p>
          <a:p>
            <a:pPr marL="342900" lvl="0" indent="-342900" algn="just" defTabSz="457200" eaLnBrk="0" hangingPunct="0">
              <a:spcBef>
                <a:spcPts val="0"/>
              </a:spcBef>
              <a:spcAft>
                <a:spcPts val="1200"/>
              </a:spcAft>
              <a:buFont typeface="Arial" charset="0"/>
              <a:buChar char="•"/>
            </a:pPr>
            <a:endParaRPr lang="en-ZA" sz="1400" dirty="0">
              <a:solidFill>
                <a:srgbClr val="FF0000"/>
              </a:solidFill>
              <a:latin typeface="Arial" panose="020B0604020202020204" pitchFamily="34" charset="0"/>
              <a:ea typeface="ＭＳ Ｐゴシック" charset="-128"/>
              <a:cs typeface="Arial" panose="020B0604020202020204" pitchFamily="34" charset="0"/>
            </a:endParaRPr>
          </a:p>
          <a:p>
            <a:pPr marL="342900" lvl="0" indent="-342900" algn="just" defTabSz="457200" eaLnBrk="0" hangingPunct="0">
              <a:spcBef>
                <a:spcPts val="0"/>
              </a:spcBef>
              <a:spcAft>
                <a:spcPts val="1200"/>
              </a:spcAft>
              <a:buFont typeface="Arial" charset="0"/>
              <a:buChar char="•"/>
            </a:pPr>
            <a:endParaRPr lang="en-ZA" sz="1400" dirty="0">
              <a:solidFill>
                <a:srgbClr val="FF0000"/>
              </a:solidFill>
              <a:latin typeface="Arial" panose="020B0604020202020204" pitchFamily="34" charset="0"/>
              <a:ea typeface="ＭＳ Ｐゴシック" charset="-128"/>
              <a:cs typeface="Arial" panose="020B0604020202020204" pitchFamily="34" charset="0"/>
            </a:endParaRPr>
          </a:p>
        </p:txBody>
      </p:sp>
      <p:sp>
        <p:nvSpPr>
          <p:cNvPr id="8" name="TextBox 7"/>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2</a:t>
            </a:fld>
            <a:endParaRPr lang="en-US" dirty="0"/>
          </a:p>
        </p:txBody>
      </p:sp>
    </p:spTree>
    <p:extLst>
      <p:ext uri="{BB962C8B-B14F-4D97-AF65-F5344CB8AC3E}">
        <p14:creationId xmlns:p14="http://schemas.microsoft.com/office/powerpoint/2010/main" val="130433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327" y="448044"/>
            <a:ext cx="8077200" cy="6494085"/>
          </a:xfrm>
          <a:prstGeom prst="rect">
            <a:avLst/>
          </a:prstGeom>
        </p:spPr>
        <p:txBody>
          <a:bodyPr wrap="square">
            <a:spAutoFit/>
          </a:bodyPr>
          <a:lstStyle/>
          <a:p>
            <a:pPr marL="342900" lvl="0" indent="-342900" algn="just" eaLnBrk="0" hangingPunct="0">
              <a:spcAft>
                <a:spcPts val="1200"/>
              </a:spcAft>
              <a:buFont typeface="Arial" charset="0"/>
              <a:buChar char="•"/>
            </a:pPr>
            <a:r>
              <a:rPr lang="en-GB" dirty="0"/>
              <a:t>We also know that </a:t>
            </a:r>
            <a:r>
              <a:rPr lang="en-US" dirty="0"/>
              <a:t>universities under alert level 3, only allow a maximum of 33% of the student population to return to campuses, delivery sites and residences on condition that they can be safely accommodated and supported in line with the health and safety protocols as directed by the Department.</a:t>
            </a:r>
          </a:p>
          <a:p>
            <a:pPr marL="342900" lvl="0" indent="-342900" algn="just" eaLnBrk="0" hangingPunct="0">
              <a:spcAft>
                <a:spcPts val="1200"/>
              </a:spcAft>
              <a:buFont typeface="Arial" charset="0"/>
              <a:buChar char="•"/>
            </a:pPr>
            <a:r>
              <a:rPr lang="en-US" dirty="0"/>
              <a:t>All universities continue to support other students through remote multimodal teaching, learning and assessment strategies and plans.</a:t>
            </a:r>
          </a:p>
          <a:p>
            <a:pPr marL="342900" lvl="0" indent="-342900" algn="just" eaLnBrk="0" hangingPunct="0">
              <a:spcAft>
                <a:spcPts val="1200"/>
              </a:spcAft>
              <a:buFont typeface="Arial" charset="0"/>
              <a:buChar char="•"/>
            </a:pPr>
            <a:r>
              <a:rPr lang="en-US" dirty="0"/>
              <a:t>For the Technical and Vocational Training colleges, NATED Trimester (“Engineering”) students returned as follows: N6 &amp; N3: 10 June; N5 &amp; N2: 15 June; N4 &amp; N1: 22 June; NATED Semester (“Business Studies”) students returned as follows: N6: 25 June; N5: 29 June; N4: 06 July; the return of the NC (V) students as follows: Level 4: 13 July Level 3: 20 July Level 2: 27 July.</a:t>
            </a:r>
          </a:p>
          <a:p>
            <a:pPr marL="342900" lvl="0" indent="-342900" algn="just" eaLnBrk="0" hangingPunct="0">
              <a:spcAft>
                <a:spcPts val="1200"/>
              </a:spcAft>
              <a:buFont typeface="Arial" charset="0"/>
              <a:buChar char="•"/>
            </a:pPr>
            <a:r>
              <a:rPr lang="en-ZA" dirty="0"/>
              <a:t>Most of the programmes off course require some form or the other, of the workplace based learning intervention, implying if we do not have workplaces available to host them, completing their qualifications will be delayed, by so doing delaying skills that should transition into the labour market.</a:t>
            </a:r>
          </a:p>
          <a:p>
            <a:pPr marL="342900" indent="-342900" algn="just" eaLnBrk="0" hangingPunct="0">
              <a:spcAft>
                <a:spcPts val="1200"/>
              </a:spcAft>
              <a:buFont typeface="Arial" charset="0"/>
              <a:buChar char="•"/>
            </a:pPr>
            <a:r>
              <a:rPr lang="en-ZA" dirty="0"/>
              <a:t>The same is said about Directions regarding the reopening of institutions offering qualifications registered on the Occupational Qualifications Sub-Framework (“OQSF”), with easing lockdown as from alert level 3.</a:t>
            </a:r>
            <a:endParaRPr lang="en-US" dirty="0"/>
          </a:p>
          <a:p>
            <a:pPr marL="342900" lvl="0" indent="-342900" algn="just" eaLnBrk="0" hangingPunct="0">
              <a:spcAft>
                <a:spcPts val="1200"/>
              </a:spcAft>
              <a:buFont typeface="Arial" charset="0"/>
              <a:buChar char="•"/>
            </a:pPr>
            <a:endParaRPr lang="en-ZA" dirty="0"/>
          </a:p>
          <a:p>
            <a:pPr marL="342900" lvl="0" indent="-342900" algn="just" defTabSz="457200" eaLnBrk="0" hangingPunct="0">
              <a:spcBef>
                <a:spcPts val="0"/>
              </a:spcBef>
              <a:spcAft>
                <a:spcPts val="1200"/>
              </a:spcAft>
              <a:buFont typeface="Arial" charset="0"/>
              <a:buChar char="•"/>
            </a:pPr>
            <a:endParaRPr lang="en-ZA" sz="1400" dirty="0">
              <a:solidFill>
                <a:srgbClr val="FF0000"/>
              </a:solidFill>
              <a:latin typeface="Arial" panose="020B0604020202020204" pitchFamily="34" charset="0"/>
              <a:ea typeface="ＭＳ Ｐゴシック" charset="-128"/>
              <a:cs typeface="Arial" panose="020B0604020202020204" pitchFamily="34" charset="0"/>
            </a:endParaRPr>
          </a:p>
        </p:txBody>
      </p:sp>
      <p:sp>
        <p:nvSpPr>
          <p:cNvPr id="7" name="TextBox 6"/>
          <p:cNvSpPr txBox="1"/>
          <p:nvPr/>
        </p:nvSpPr>
        <p:spPr>
          <a:xfrm>
            <a:off x="174172" y="116153"/>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3</a:t>
            </a:fld>
            <a:endParaRPr lang="en-US" dirty="0"/>
          </a:p>
        </p:txBody>
      </p:sp>
    </p:spTree>
    <p:extLst>
      <p:ext uri="{BB962C8B-B14F-4D97-AF65-F5344CB8AC3E}">
        <p14:creationId xmlns:p14="http://schemas.microsoft.com/office/powerpoint/2010/main" val="176448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172" y="524767"/>
            <a:ext cx="8077200" cy="6124754"/>
          </a:xfrm>
          <a:prstGeom prst="rect">
            <a:avLst/>
          </a:prstGeom>
        </p:spPr>
        <p:txBody>
          <a:bodyPr wrap="square">
            <a:spAutoFit/>
          </a:bodyPr>
          <a:lstStyle/>
          <a:p>
            <a:pPr marL="342900" lvl="0" indent="-342900" algn="just" eaLnBrk="0" hangingPunct="0">
              <a:spcAft>
                <a:spcPts val="1200"/>
              </a:spcAft>
              <a:buFont typeface="Arial" charset="0"/>
              <a:buChar char="•"/>
            </a:pPr>
            <a:r>
              <a:rPr lang="en-GB" dirty="0"/>
              <a:t>Within few months since the declaration of the state of national disaster and subsequently alert levels risk adjusted strategy, a lot has changed in the world and in South Africa regarding </a:t>
            </a:r>
            <a:r>
              <a:rPr lang="en-ZA" dirty="0"/>
              <a:t>skills development and training in the workplace. </a:t>
            </a:r>
          </a:p>
          <a:p>
            <a:pPr marL="342900" lvl="0" indent="-342900" algn="just" eaLnBrk="0" hangingPunct="0">
              <a:spcAft>
                <a:spcPts val="1200"/>
              </a:spcAft>
              <a:buFont typeface="Arial" charset="0"/>
              <a:buChar char="•"/>
            </a:pPr>
            <a:r>
              <a:rPr lang="en-GB" dirty="0"/>
              <a:t>Employers and Skills Development Providers whether in public and/or private  have been severely challenged, including individuals and workers to adapt to online modalities, what is now conventionally referred to, as the </a:t>
            </a:r>
            <a:r>
              <a:rPr lang="en-GB" i="1" dirty="0"/>
              <a:t>new normal</a:t>
            </a:r>
            <a:r>
              <a:rPr lang="en-GB" dirty="0"/>
              <a:t>, the call is clear to everybody to enhance his or her skills in order to be relevant.</a:t>
            </a:r>
          </a:p>
          <a:p>
            <a:pPr marL="342900" lvl="0" indent="-342900" algn="just" eaLnBrk="0" hangingPunct="0">
              <a:spcAft>
                <a:spcPts val="1200"/>
              </a:spcAft>
              <a:buFont typeface="Arial" charset="0"/>
              <a:buChar char="•"/>
            </a:pPr>
            <a:r>
              <a:rPr lang="en-GB" dirty="0"/>
              <a:t>Every day or week, now we are experiencing some form of closures of workplaces and learning institutions, implying a massive loss in the development of human capital with significant long-term socio-economic implications.</a:t>
            </a:r>
          </a:p>
          <a:p>
            <a:pPr marL="342900" lvl="0" indent="-342900" algn="just" eaLnBrk="0" hangingPunct="0">
              <a:spcAft>
                <a:spcPts val="1200"/>
              </a:spcAft>
              <a:buFont typeface="Arial" charset="0"/>
              <a:buChar char="•"/>
            </a:pPr>
            <a:r>
              <a:rPr lang="en-GB" dirty="0"/>
              <a:t>We all agree that, this </a:t>
            </a:r>
            <a:r>
              <a:rPr lang="en-GB" i="1" dirty="0"/>
              <a:t>new normal </a:t>
            </a:r>
            <a:r>
              <a:rPr lang="en-GB" dirty="0"/>
              <a:t>is imposing huge anxiety to all of us but in it, also is an opportunity to develop alternative methods of doing business and new teaching and learning culture. We are told that China, which was hit first by the COVID-19 pandemic, is already well advanced in providing a large share of its students with access to online learning opportunities.</a:t>
            </a:r>
          </a:p>
          <a:p>
            <a:pPr marL="342900" lvl="0" indent="-342900" algn="just" eaLnBrk="0" hangingPunct="0">
              <a:spcAft>
                <a:spcPts val="1200"/>
              </a:spcAft>
              <a:buFont typeface="Arial" charset="0"/>
              <a:buChar char="•"/>
            </a:pPr>
            <a:r>
              <a:rPr lang="en-GB" dirty="0"/>
              <a:t>Embracing digital learning and online collaboration will be our central feature of provisioning as move forward.</a:t>
            </a:r>
          </a:p>
          <a:p>
            <a:pPr marL="342900" lvl="0" indent="-342900" algn="just" eaLnBrk="0" hangingPunct="0">
              <a:spcAft>
                <a:spcPts val="1200"/>
              </a:spcAft>
              <a:buFont typeface="Arial" charset="0"/>
              <a:buChar char="•"/>
            </a:pPr>
            <a:r>
              <a:rPr lang="en-GB" dirty="0"/>
              <a:t>There are also positive feedback regarding business adapting, especially during alert level 4 lockdown period, as shown in the next slide.</a:t>
            </a:r>
            <a:endParaRPr lang="en-ZA" dirty="0"/>
          </a:p>
        </p:txBody>
      </p:sp>
      <p:sp>
        <p:nvSpPr>
          <p:cNvPr id="7" name="TextBox 6"/>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4</a:t>
            </a:fld>
            <a:endParaRPr lang="en-US" dirty="0"/>
          </a:p>
        </p:txBody>
      </p:sp>
    </p:spTree>
    <p:extLst>
      <p:ext uri="{BB962C8B-B14F-4D97-AF65-F5344CB8AC3E}">
        <p14:creationId xmlns:p14="http://schemas.microsoft.com/office/powerpoint/2010/main" val="2068686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6082966"/>
              </p:ext>
            </p:extLst>
          </p:nvPr>
        </p:nvGraphicFramePr>
        <p:xfrm>
          <a:off x="81049" y="400600"/>
          <a:ext cx="8518005" cy="536095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Tree>
    <p:extLst>
      <p:ext uri="{BB962C8B-B14F-4D97-AF65-F5344CB8AC3E}">
        <p14:creationId xmlns:p14="http://schemas.microsoft.com/office/powerpoint/2010/main" val="27348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5795771" y="2249423"/>
            <a:ext cx="1168907" cy="731520"/>
          </a:xfrm>
          <a:prstGeom prst="rect">
            <a:avLst/>
          </a:prstGeom>
          <a:blipFill>
            <a:blip r:embed="rId2" cstate="print"/>
            <a:stretch>
              <a:fillRect/>
            </a:stretch>
          </a:blipFill>
        </p:spPr>
        <p:txBody>
          <a:bodyPr wrap="square" lIns="0" tIns="0" rIns="0" bIns="0" rtlCol="0">
            <a:noAutofit/>
          </a:bodyPr>
          <a:lstStyle/>
          <a:p>
            <a:endParaRPr/>
          </a:p>
        </p:txBody>
      </p:sp>
      <p:sp>
        <p:nvSpPr>
          <p:cNvPr id="5" name="object 3"/>
          <p:cNvSpPr/>
          <p:nvPr/>
        </p:nvSpPr>
        <p:spPr>
          <a:xfrm>
            <a:off x="5841491" y="2276855"/>
            <a:ext cx="1074165" cy="634619"/>
          </a:xfrm>
          <a:custGeom>
            <a:avLst/>
            <a:gdLst/>
            <a:ahLst/>
            <a:cxnLst/>
            <a:rect l="l" t="t" r="r" b="b"/>
            <a:pathLst>
              <a:path w="1074165" h="634619">
                <a:moveTo>
                  <a:pt x="0" y="0"/>
                </a:moveTo>
                <a:lnTo>
                  <a:pt x="1074165" y="634619"/>
                </a:lnTo>
              </a:path>
            </a:pathLst>
          </a:custGeom>
          <a:ln w="12192">
            <a:solidFill>
              <a:srgbClr val="000000"/>
            </a:solidFill>
            <a:prstDash val="dash"/>
          </a:ln>
        </p:spPr>
        <p:txBody>
          <a:bodyPr wrap="square" lIns="0" tIns="0" rIns="0" bIns="0" rtlCol="0">
            <a:noAutofit/>
          </a:bodyPr>
          <a:lstStyle/>
          <a:p>
            <a:endParaRPr/>
          </a:p>
        </p:txBody>
      </p:sp>
      <p:sp>
        <p:nvSpPr>
          <p:cNvPr id="6" name="object 4"/>
          <p:cNvSpPr/>
          <p:nvPr/>
        </p:nvSpPr>
        <p:spPr>
          <a:xfrm>
            <a:off x="2766060" y="2177795"/>
            <a:ext cx="806196" cy="803148"/>
          </a:xfrm>
          <a:prstGeom prst="rect">
            <a:avLst/>
          </a:prstGeom>
          <a:blipFill>
            <a:blip r:embed="rId3" cstate="print"/>
            <a:stretch>
              <a:fillRect/>
            </a:stretch>
          </a:blipFill>
        </p:spPr>
        <p:txBody>
          <a:bodyPr wrap="square" lIns="0" tIns="0" rIns="0" bIns="0" rtlCol="0">
            <a:noAutofit/>
          </a:bodyPr>
          <a:lstStyle/>
          <a:p>
            <a:endParaRPr/>
          </a:p>
        </p:txBody>
      </p:sp>
      <p:sp>
        <p:nvSpPr>
          <p:cNvPr id="7" name="object 5"/>
          <p:cNvSpPr/>
          <p:nvPr/>
        </p:nvSpPr>
        <p:spPr>
          <a:xfrm>
            <a:off x="2814827" y="2205227"/>
            <a:ext cx="710438" cy="706627"/>
          </a:xfrm>
          <a:custGeom>
            <a:avLst/>
            <a:gdLst/>
            <a:ahLst/>
            <a:cxnLst/>
            <a:rect l="l" t="t" r="r" b="b"/>
            <a:pathLst>
              <a:path w="710438" h="706627">
                <a:moveTo>
                  <a:pt x="710438" y="0"/>
                </a:moveTo>
                <a:lnTo>
                  <a:pt x="0" y="706627"/>
                </a:lnTo>
              </a:path>
            </a:pathLst>
          </a:custGeom>
          <a:ln w="12192">
            <a:solidFill>
              <a:srgbClr val="000000"/>
            </a:solidFill>
            <a:prstDash val="dash"/>
          </a:ln>
        </p:spPr>
        <p:txBody>
          <a:bodyPr wrap="square" lIns="0" tIns="0" rIns="0" bIns="0" rtlCol="0">
            <a:noAutofit/>
          </a:bodyPr>
          <a:lstStyle/>
          <a:p>
            <a:endParaRPr/>
          </a:p>
        </p:txBody>
      </p:sp>
      <p:sp>
        <p:nvSpPr>
          <p:cNvPr id="8" name="object 6"/>
          <p:cNvSpPr/>
          <p:nvPr/>
        </p:nvSpPr>
        <p:spPr>
          <a:xfrm>
            <a:off x="1591055" y="2891027"/>
            <a:ext cx="2234184" cy="1153668"/>
          </a:xfrm>
          <a:prstGeom prst="rect">
            <a:avLst/>
          </a:prstGeom>
          <a:blipFill>
            <a:blip r:embed="rId4" cstate="print"/>
            <a:stretch>
              <a:fillRect/>
            </a:stretch>
          </a:blipFill>
        </p:spPr>
        <p:txBody>
          <a:bodyPr wrap="square" lIns="0" tIns="0" rIns="0" bIns="0" rtlCol="0">
            <a:noAutofit/>
          </a:bodyPr>
          <a:lstStyle/>
          <a:p>
            <a:endParaRPr/>
          </a:p>
        </p:txBody>
      </p:sp>
      <p:sp>
        <p:nvSpPr>
          <p:cNvPr id="9" name="object 7"/>
          <p:cNvSpPr/>
          <p:nvPr/>
        </p:nvSpPr>
        <p:spPr>
          <a:xfrm>
            <a:off x="1821179" y="3075432"/>
            <a:ext cx="1770888" cy="832103"/>
          </a:xfrm>
          <a:prstGeom prst="rect">
            <a:avLst/>
          </a:prstGeom>
          <a:blipFill>
            <a:blip r:embed="rId5" cstate="print"/>
            <a:stretch>
              <a:fillRect/>
            </a:stretch>
          </a:blipFill>
        </p:spPr>
        <p:txBody>
          <a:bodyPr wrap="square" lIns="0" tIns="0" rIns="0" bIns="0" rtlCol="0">
            <a:noAutofit/>
          </a:bodyPr>
          <a:lstStyle/>
          <a:p>
            <a:endParaRPr/>
          </a:p>
        </p:txBody>
      </p:sp>
      <p:sp>
        <p:nvSpPr>
          <p:cNvPr id="10" name="object 8"/>
          <p:cNvSpPr/>
          <p:nvPr/>
        </p:nvSpPr>
        <p:spPr>
          <a:xfrm>
            <a:off x="1633727" y="2910839"/>
            <a:ext cx="2148840" cy="1068324"/>
          </a:xfrm>
          <a:custGeom>
            <a:avLst/>
            <a:gdLst/>
            <a:ahLst/>
            <a:cxnLst/>
            <a:rect l="l" t="t" r="r" b="b"/>
            <a:pathLst>
              <a:path w="2148840" h="1068324">
                <a:moveTo>
                  <a:pt x="1970786" y="0"/>
                </a:moveTo>
                <a:lnTo>
                  <a:pt x="165851" y="412"/>
                </a:lnTo>
                <a:lnTo>
                  <a:pt x="123643" y="8475"/>
                </a:lnTo>
                <a:lnTo>
                  <a:pt x="85605" y="25870"/>
                </a:lnTo>
                <a:lnTo>
                  <a:pt x="53010" y="51325"/>
                </a:lnTo>
                <a:lnTo>
                  <a:pt x="27129" y="83569"/>
                </a:lnTo>
                <a:lnTo>
                  <a:pt x="9235" y="121328"/>
                </a:lnTo>
                <a:lnTo>
                  <a:pt x="600" y="163330"/>
                </a:lnTo>
                <a:lnTo>
                  <a:pt x="0" y="178054"/>
                </a:lnTo>
                <a:lnTo>
                  <a:pt x="412" y="902472"/>
                </a:lnTo>
                <a:lnTo>
                  <a:pt x="8475" y="944680"/>
                </a:lnTo>
                <a:lnTo>
                  <a:pt x="25870" y="982718"/>
                </a:lnTo>
                <a:lnTo>
                  <a:pt x="51325" y="1015313"/>
                </a:lnTo>
                <a:lnTo>
                  <a:pt x="83569" y="1041194"/>
                </a:lnTo>
                <a:lnTo>
                  <a:pt x="121328" y="1059088"/>
                </a:lnTo>
                <a:lnTo>
                  <a:pt x="163330" y="1067723"/>
                </a:lnTo>
                <a:lnTo>
                  <a:pt x="178054" y="1068324"/>
                </a:lnTo>
                <a:lnTo>
                  <a:pt x="1982988" y="1067911"/>
                </a:lnTo>
                <a:lnTo>
                  <a:pt x="2025196" y="1059848"/>
                </a:lnTo>
                <a:lnTo>
                  <a:pt x="2063234" y="1042453"/>
                </a:lnTo>
                <a:lnTo>
                  <a:pt x="2095829" y="1016998"/>
                </a:lnTo>
                <a:lnTo>
                  <a:pt x="2121710" y="984754"/>
                </a:lnTo>
                <a:lnTo>
                  <a:pt x="2139604" y="946995"/>
                </a:lnTo>
                <a:lnTo>
                  <a:pt x="2148239" y="904993"/>
                </a:lnTo>
                <a:lnTo>
                  <a:pt x="2148840" y="890270"/>
                </a:lnTo>
                <a:lnTo>
                  <a:pt x="2148427" y="165851"/>
                </a:lnTo>
                <a:lnTo>
                  <a:pt x="2140364" y="123643"/>
                </a:lnTo>
                <a:lnTo>
                  <a:pt x="2122969" y="85605"/>
                </a:lnTo>
                <a:lnTo>
                  <a:pt x="2097514" y="53010"/>
                </a:lnTo>
                <a:lnTo>
                  <a:pt x="2065270" y="27129"/>
                </a:lnTo>
                <a:lnTo>
                  <a:pt x="2027511" y="9235"/>
                </a:lnTo>
                <a:lnTo>
                  <a:pt x="1985509" y="600"/>
                </a:lnTo>
                <a:lnTo>
                  <a:pt x="1970786" y="0"/>
                </a:lnTo>
                <a:close/>
              </a:path>
            </a:pathLst>
          </a:custGeom>
          <a:solidFill>
            <a:srgbClr val="55A333"/>
          </a:solidFill>
        </p:spPr>
        <p:txBody>
          <a:bodyPr wrap="square" lIns="0" tIns="0" rIns="0" bIns="0" rtlCol="0">
            <a:noAutofit/>
          </a:bodyPr>
          <a:lstStyle/>
          <a:p>
            <a:endParaRPr/>
          </a:p>
        </p:txBody>
      </p:sp>
      <p:sp>
        <p:nvSpPr>
          <p:cNvPr id="11" name="object 9"/>
          <p:cNvSpPr txBox="1"/>
          <p:nvPr/>
        </p:nvSpPr>
        <p:spPr>
          <a:xfrm>
            <a:off x="2004441" y="3164966"/>
            <a:ext cx="1407795" cy="561340"/>
          </a:xfrm>
          <a:prstGeom prst="rect">
            <a:avLst/>
          </a:prstGeom>
        </p:spPr>
        <p:txBody>
          <a:bodyPr vert="horz" wrap="square" lIns="0" tIns="0" rIns="0" bIns="0" rtlCol="0">
            <a:noAutofit/>
          </a:bodyPr>
          <a:lstStyle/>
          <a:p>
            <a:pPr algn="ctr">
              <a:lnSpc>
                <a:spcPct val="100000"/>
              </a:lnSpc>
            </a:pPr>
            <a:r>
              <a:rPr sz="2000" b="1" dirty="0">
                <a:solidFill>
                  <a:srgbClr val="FFFFFF"/>
                </a:solidFill>
                <a:latin typeface="Arial"/>
                <a:cs typeface="Arial"/>
              </a:rPr>
              <a:t>2</a:t>
            </a:r>
            <a:r>
              <a:rPr lang="en-ZA" sz="2000" b="1" dirty="0">
                <a:solidFill>
                  <a:srgbClr val="FFFFFF"/>
                </a:solidFill>
                <a:latin typeface="Arial"/>
                <a:cs typeface="Arial"/>
              </a:rPr>
              <a:t>3</a:t>
            </a:r>
            <a:r>
              <a:rPr sz="2000" b="1" dirty="0">
                <a:solidFill>
                  <a:srgbClr val="FFFFFF"/>
                </a:solidFill>
                <a:latin typeface="Arial"/>
                <a:cs typeface="Arial"/>
              </a:rPr>
              <a:t>,</a:t>
            </a:r>
            <a:r>
              <a:rPr lang="en-ZA" sz="2000" b="1" spc="-15" dirty="0">
                <a:solidFill>
                  <a:srgbClr val="FFFFFF"/>
                </a:solidFill>
                <a:latin typeface="Arial"/>
                <a:cs typeface="Arial"/>
              </a:rPr>
              <a:t>5 </a:t>
            </a:r>
            <a:r>
              <a:rPr sz="2000" b="1" spc="0" dirty="0">
                <a:solidFill>
                  <a:srgbClr val="FFFFFF"/>
                </a:solidFill>
                <a:latin typeface="Arial"/>
                <a:cs typeface="Arial"/>
              </a:rPr>
              <a:t>m</a:t>
            </a:r>
            <a:r>
              <a:rPr sz="2000" b="1" spc="-10" dirty="0">
                <a:solidFill>
                  <a:srgbClr val="FFFFFF"/>
                </a:solidFill>
                <a:latin typeface="Arial"/>
                <a:cs typeface="Arial"/>
              </a:rPr>
              <a:t>i</a:t>
            </a:r>
            <a:r>
              <a:rPr sz="2000" b="1" spc="0" dirty="0">
                <a:solidFill>
                  <a:srgbClr val="FFFFFF"/>
                </a:solidFill>
                <a:latin typeface="Arial"/>
                <a:cs typeface="Arial"/>
              </a:rPr>
              <a:t>l</a:t>
            </a:r>
            <a:r>
              <a:rPr sz="2000" b="1" spc="-10" dirty="0">
                <a:solidFill>
                  <a:srgbClr val="FFFFFF"/>
                </a:solidFill>
                <a:latin typeface="Arial"/>
                <a:cs typeface="Arial"/>
              </a:rPr>
              <a:t>l</a:t>
            </a:r>
            <a:r>
              <a:rPr sz="2000" b="1" spc="0" dirty="0">
                <a:solidFill>
                  <a:srgbClr val="FFFFFF"/>
                </a:solidFill>
                <a:latin typeface="Arial"/>
                <a:cs typeface="Arial"/>
              </a:rPr>
              <a:t>ion</a:t>
            </a:r>
            <a:endParaRPr sz="2000" dirty="0">
              <a:latin typeface="Arial"/>
              <a:cs typeface="Arial"/>
            </a:endParaRPr>
          </a:p>
          <a:p>
            <a:pPr marR="1905" algn="ctr">
              <a:lnSpc>
                <a:spcPct val="100000"/>
              </a:lnSpc>
              <a:spcBef>
                <a:spcPts val="15"/>
              </a:spcBef>
            </a:pPr>
            <a:r>
              <a:rPr sz="1600" spc="-10" dirty="0">
                <a:solidFill>
                  <a:srgbClr val="FFFFFF"/>
                </a:solidFill>
                <a:latin typeface="Arial"/>
                <a:cs typeface="Arial"/>
              </a:rPr>
              <a:t>Labour</a:t>
            </a:r>
            <a:r>
              <a:rPr sz="1600" spc="5" dirty="0">
                <a:solidFill>
                  <a:srgbClr val="FFFFFF"/>
                </a:solidFill>
                <a:latin typeface="Arial"/>
                <a:cs typeface="Arial"/>
              </a:rPr>
              <a:t> </a:t>
            </a:r>
            <a:r>
              <a:rPr sz="1600" spc="-10" dirty="0">
                <a:solidFill>
                  <a:srgbClr val="FFFFFF"/>
                </a:solidFill>
                <a:latin typeface="Arial"/>
                <a:cs typeface="Arial"/>
              </a:rPr>
              <a:t>force</a:t>
            </a:r>
            <a:endParaRPr sz="1600" dirty="0">
              <a:latin typeface="Arial"/>
              <a:cs typeface="Arial"/>
            </a:endParaRPr>
          </a:p>
        </p:txBody>
      </p:sp>
      <p:sp>
        <p:nvSpPr>
          <p:cNvPr id="12" name="object 10"/>
          <p:cNvSpPr/>
          <p:nvPr/>
        </p:nvSpPr>
        <p:spPr>
          <a:xfrm>
            <a:off x="374904" y="4428744"/>
            <a:ext cx="2232660" cy="1010412"/>
          </a:xfrm>
          <a:prstGeom prst="rect">
            <a:avLst/>
          </a:prstGeom>
          <a:blipFill>
            <a:blip r:embed="rId6" cstate="print"/>
            <a:stretch>
              <a:fillRect/>
            </a:stretch>
          </a:blipFill>
        </p:spPr>
        <p:txBody>
          <a:bodyPr wrap="square" lIns="0" tIns="0" rIns="0" bIns="0" rtlCol="0">
            <a:noAutofit/>
          </a:bodyPr>
          <a:lstStyle/>
          <a:p>
            <a:endParaRPr/>
          </a:p>
        </p:txBody>
      </p:sp>
      <p:sp>
        <p:nvSpPr>
          <p:cNvPr id="13" name="object 11"/>
          <p:cNvSpPr/>
          <p:nvPr/>
        </p:nvSpPr>
        <p:spPr>
          <a:xfrm>
            <a:off x="605027" y="4541520"/>
            <a:ext cx="1770888" cy="832103"/>
          </a:xfrm>
          <a:prstGeom prst="rect">
            <a:avLst/>
          </a:prstGeom>
          <a:blipFill>
            <a:blip r:embed="rId7" cstate="print"/>
            <a:stretch>
              <a:fillRect/>
            </a:stretch>
          </a:blipFill>
        </p:spPr>
        <p:txBody>
          <a:bodyPr wrap="square" lIns="0" tIns="0" rIns="0" bIns="0" rtlCol="0">
            <a:noAutofit/>
          </a:bodyPr>
          <a:lstStyle/>
          <a:p>
            <a:endParaRPr/>
          </a:p>
        </p:txBody>
      </p:sp>
      <p:sp>
        <p:nvSpPr>
          <p:cNvPr id="14" name="object 12"/>
          <p:cNvSpPr/>
          <p:nvPr/>
        </p:nvSpPr>
        <p:spPr>
          <a:xfrm>
            <a:off x="417595" y="4448555"/>
            <a:ext cx="2147276" cy="925068"/>
          </a:xfrm>
          <a:custGeom>
            <a:avLst/>
            <a:gdLst/>
            <a:ahLst/>
            <a:cxnLst/>
            <a:rect l="l" t="t" r="r" b="b"/>
            <a:pathLst>
              <a:path w="2147276" h="925068">
                <a:moveTo>
                  <a:pt x="1993118" y="0"/>
                </a:moveTo>
                <a:lnTo>
                  <a:pt x="151654" y="19"/>
                </a:lnTo>
                <a:lnTo>
                  <a:pt x="108992" y="6725"/>
                </a:lnTo>
                <a:lnTo>
                  <a:pt x="71072" y="24293"/>
                </a:lnTo>
                <a:lnTo>
                  <a:pt x="39589" y="51024"/>
                </a:lnTo>
                <a:lnTo>
                  <a:pt x="16236" y="85218"/>
                </a:lnTo>
                <a:lnTo>
                  <a:pt x="2706" y="125176"/>
                </a:lnTo>
                <a:lnTo>
                  <a:pt x="0" y="773391"/>
                </a:lnTo>
                <a:lnTo>
                  <a:pt x="922" y="788025"/>
                </a:lnTo>
                <a:lnTo>
                  <a:pt x="11430" y="829280"/>
                </a:lnTo>
                <a:lnTo>
                  <a:pt x="32230" y="865241"/>
                </a:lnTo>
                <a:lnTo>
                  <a:pt x="61630" y="894211"/>
                </a:lnTo>
                <a:lnTo>
                  <a:pt x="97935" y="914488"/>
                </a:lnTo>
                <a:lnTo>
                  <a:pt x="139453" y="924375"/>
                </a:lnTo>
                <a:lnTo>
                  <a:pt x="154158" y="925068"/>
                </a:lnTo>
                <a:lnTo>
                  <a:pt x="1995619" y="925048"/>
                </a:lnTo>
                <a:lnTo>
                  <a:pt x="2038260" y="918342"/>
                </a:lnTo>
                <a:lnTo>
                  <a:pt x="2076175" y="900774"/>
                </a:lnTo>
                <a:lnTo>
                  <a:pt x="2107664" y="874043"/>
                </a:lnTo>
                <a:lnTo>
                  <a:pt x="2131028" y="839849"/>
                </a:lnTo>
                <a:lnTo>
                  <a:pt x="2144567" y="799891"/>
                </a:lnTo>
                <a:lnTo>
                  <a:pt x="2147276" y="151676"/>
                </a:lnTo>
                <a:lnTo>
                  <a:pt x="2146352" y="137042"/>
                </a:lnTo>
                <a:lnTo>
                  <a:pt x="2135837" y="95787"/>
                </a:lnTo>
                <a:lnTo>
                  <a:pt x="2115026" y="59826"/>
                </a:lnTo>
                <a:lnTo>
                  <a:pt x="2085618" y="30856"/>
                </a:lnTo>
                <a:lnTo>
                  <a:pt x="2049314" y="10579"/>
                </a:lnTo>
                <a:lnTo>
                  <a:pt x="2007813" y="692"/>
                </a:lnTo>
                <a:lnTo>
                  <a:pt x="1993118" y="0"/>
                </a:lnTo>
                <a:close/>
              </a:path>
            </a:pathLst>
          </a:custGeom>
          <a:solidFill>
            <a:srgbClr val="1290DA"/>
          </a:solidFill>
        </p:spPr>
        <p:txBody>
          <a:bodyPr wrap="square" lIns="0" tIns="0" rIns="0" bIns="0" rtlCol="0">
            <a:noAutofit/>
          </a:bodyPr>
          <a:lstStyle/>
          <a:p>
            <a:endParaRPr/>
          </a:p>
        </p:txBody>
      </p:sp>
      <p:sp>
        <p:nvSpPr>
          <p:cNvPr id="15" name="object 13"/>
          <p:cNvSpPr txBox="1"/>
          <p:nvPr/>
        </p:nvSpPr>
        <p:spPr>
          <a:xfrm>
            <a:off x="788009" y="4631054"/>
            <a:ext cx="1407795" cy="561340"/>
          </a:xfrm>
          <a:prstGeom prst="rect">
            <a:avLst/>
          </a:prstGeom>
        </p:spPr>
        <p:txBody>
          <a:bodyPr vert="horz" wrap="square" lIns="0" tIns="0" rIns="0" bIns="0" rtlCol="0">
            <a:noAutofit/>
          </a:bodyPr>
          <a:lstStyle/>
          <a:p>
            <a:pPr algn="ctr">
              <a:lnSpc>
                <a:spcPct val="100000"/>
              </a:lnSpc>
            </a:pPr>
            <a:r>
              <a:rPr sz="2000" b="1" dirty="0">
                <a:solidFill>
                  <a:srgbClr val="FFFFFF"/>
                </a:solidFill>
                <a:latin typeface="Arial"/>
                <a:cs typeface="Arial"/>
              </a:rPr>
              <a:t>1</a:t>
            </a:r>
            <a:r>
              <a:rPr sz="2000" b="1" spc="5" dirty="0">
                <a:solidFill>
                  <a:srgbClr val="FFFFFF"/>
                </a:solidFill>
                <a:latin typeface="Arial"/>
                <a:cs typeface="Arial"/>
              </a:rPr>
              <a:t>6</a:t>
            </a:r>
            <a:r>
              <a:rPr sz="2000" b="1" spc="0" dirty="0">
                <a:solidFill>
                  <a:srgbClr val="FFFFFF"/>
                </a:solidFill>
                <a:latin typeface="Arial"/>
                <a:cs typeface="Arial"/>
              </a:rPr>
              <a:t>,</a:t>
            </a:r>
            <a:r>
              <a:rPr lang="en-ZA" sz="2000" b="1" dirty="0">
                <a:solidFill>
                  <a:srgbClr val="FFFFFF"/>
                </a:solidFill>
                <a:latin typeface="Arial"/>
                <a:cs typeface="Arial"/>
              </a:rPr>
              <a:t>4</a:t>
            </a:r>
            <a:r>
              <a:rPr sz="2000" b="1" spc="-20" dirty="0">
                <a:solidFill>
                  <a:srgbClr val="FFFFFF"/>
                </a:solidFill>
                <a:latin typeface="Arial"/>
                <a:cs typeface="Arial"/>
              </a:rPr>
              <a:t> </a:t>
            </a:r>
            <a:r>
              <a:rPr sz="2000" b="1" spc="0" dirty="0">
                <a:solidFill>
                  <a:srgbClr val="FFFFFF"/>
                </a:solidFill>
                <a:latin typeface="Arial"/>
                <a:cs typeface="Arial"/>
              </a:rPr>
              <a:t>m</a:t>
            </a:r>
            <a:r>
              <a:rPr sz="2000" b="1" spc="-10" dirty="0">
                <a:solidFill>
                  <a:srgbClr val="FFFFFF"/>
                </a:solidFill>
                <a:latin typeface="Arial"/>
                <a:cs typeface="Arial"/>
              </a:rPr>
              <a:t>i</a:t>
            </a:r>
            <a:r>
              <a:rPr sz="2000" b="1" spc="0" dirty="0">
                <a:solidFill>
                  <a:srgbClr val="FFFFFF"/>
                </a:solidFill>
                <a:latin typeface="Arial"/>
                <a:cs typeface="Arial"/>
              </a:rPr>
              <a:t>l</a:t>
            </a:r>
            <a:r>
              <a:rPr sz="2000" b="1" spc="-10" dirty="0">
                <a:solidFill>
                  <a:srgbClr val="FFFFFF"/>
                </a:solidFill>
                <a:latin typeface="Arial"/>
                <a:cs typeface="Arial"/>
              </a:rPr>
              <a:t>l</a:t>
            </a:r>
            <a:r>
              <a:rPr sz="2000" b="1" spc="0" dirty="0">
                <a:solidFill>
                  <a:srgbClr val="FFFFFF"/>
                </a:solidFill>
                <a:latin typeface="Arial"/>
                <a:cs typeface="Arial"/>
              </a:rPr>
              <a:t>ion</a:t>
            </a:r>
            <a:endParaRPr sz="2000" dirty="0">
              <a:latin typeface="Arial"/>
              <a:cs typeface="Arial"/>
            </a:endParaRPr>
          </a:p>
          <a:p>
            <a:pPr marR="2540" algn="ctr">
              <a:lnSpc>
                <a:spcPct val="100000"/>
              </a:lnSpc>
              <a:spcBef>
                <a:spcPts val="15"/>
              </a:spcBef>
            </a:pPr>
            <a:r>
              <a:rPr sz="1600" spc="-10" dirty="0">
                <a:solidFill>
                  <a:srgbClr val="FFFFFF"/>
                </a:solidFill>
                <a:latin typeface="Arial"/>
                <a:cs typeface="Arial"/>
              </a:rPr>
              <a:t>Emplo</a:t>
            </a:r>
            <a:r>
              <a:rPr sz="1600" spc="-30" dirty="0">
                <a:solidFill>
                  <a:srgbClr val="FFFFFF"/>
                </a:solidFill>
                <a:latin typeface="Arial"/>
                <a:cs typeface="Arial"/>
              </a:rPr>
              <a:t>y</a:t>
            </a:r>
            <a:r>
              <a:rPr sz="1600" spc="-10" dirty="0">
                <a:solidFill>
                  <a:srgbClr val="FFFFFF"/>
                </a:solidFill>
                <a:latin typeface="Arial"/>
                <a:cs typeface="Arial"/>
              </a:rPr>
              <a:t>ed</a:t>
            </a:r>
            <a:endParaRPr sz="1600" dirty="0">
              <a:latin typeface="Arial"/>
              <a:cs typeface="Arial"/>
            </a:endParaRPr>
          </a:p>
        </p:txBody>
      </p:sp>
      <p:sp>
        <p:nvSpPr>
          <p:cNvPr id="16" name="object 14"/>
          <p:cNvSpPr/>
          <p:nvPr/>
        </p:nvSpPr>
        <p:spPr>
          <a:xfrm>
            <a:off x="2772155" y="4428744"/>
            <a:ext cx="2234184" cy="1010412"/>
          </a:xfrm>
          <a:prstGeom prst="rect">
            <a:avLst/>
          </a:prstGeom>
          <a:blipFill>
            <a:blip r:embed="rId8" cstate="print"/>
            <a:stretch>
              <a:fillRect/>
            </a:stretch>
          </a:blipFill>
        </p:spPr>
        <p:txBody>
          <a:bodyPr wrap="square" lIns="0" tIns="0" rIns="0" bIns="0" rtlCol="0">
            <a:noAutofit/>
          </a:bodyPr>
          <a:lstStyle/>
          <a:p>
            <a:endParaRPr/>
          </a:p>
        </p:txBody>
      </p:sp>
      <p:sp>
        <p:nvSpPr>
          <p:cNvPr id="17" name="object 15"/>
          <p:cNvSpPr/>
          <p:nvPr/>
        </p:nvSpPr>
        <p:spPr>
          <a:xfrm>
            <a:off x="3073907" y="4541520"/>
            <a:ext cx="1629156" cy="832103"/>
          </a:xfrm>
          <a:prstGeom prst="rect">
            <a:avLst/>
          </a:prstGeom>
          <a:blipFill>
            <a:blip r:embed="rId9" cstate="print"/>
            <a:stretch>
              <a:fillRect/>
            </a:stretch>
          </a:blipFill>
        </p:spPr>
        <p:txBody>
          <a:bodyPr wrap="square" lIns="0" tIns="0" rIns="0" bIns="0" rtlCol="0">
            <a:noAutofit/>
          </a:bodyPr>
          <a:lstStyle/>
          <a:p>
            <a:endParaRPr/>
          </a:p>
        </p:txBody>
      </p:sp>
      <p:sp>
        <p:nvSpPr>
          <p:cNvPr id="18" name="object 16"/>
          <p:cNvSpPr/>
          <p:nvPr/>
        </p:nvSpPr>
        <p:spPr>
          <a:xfrm>
            <a:off x="2814847" y="4448555"/>
            <a:ext cx="2148800" cy="925068"/>
          </a:xfrm>
          <a:custGeom>
            <a:avLst/>
            <a:gdLst/>
            <a:ahLst/>
            <a:cxnLst/>
            <a:rect l="l" t="t" r="r" b="b"/>
            <a:pathLst>
              <a:path w="2148800" h="925068">
                <a:moveTo>
                  <a:pt x="1994642" y="0"/>
                </a:moveTo>
                <a:lnTo>
                  <a:pt x="151656" y="19"/>
                </a:lnTo>
                <a:lnTo>
                  <a:pt x="109015" y="6725"/>
                </a:lnTo>
                <a:lnTo>
                  <a:pt x="71100" y="24293"/>
                </a:lnTo>
                <a:lnTo>
                  <a:pt x="39611" y="51024"/>
                </a:lnTo>
                <a:lnTo>
                  <a:pt x="16247" y="85218"/>
                </a:lnTo>
                <a:lnTo>
                  <a:pt x="2708" y="125176"/>
                </a:lnTo>
                <a:lnTo>
                  <a:pt x="0" y="773391"/>
                </a:lnTo>
                <a:lnTo>
                  <a:pt x="923" y="788025"/>
                </a:lnTo>
                <a:lnTo>
                  <a:pt x="11438" y="829280"/>
                </a:lnTo>
                <a:lnTo>
                  <a:pt x="32250" y="865241"/>
                </a:lnTo>
                <a:lnTo>
                  <a:pt x="61657" y="894211"/>
                </a:lnTo>
                <a:lnTo>
                  <a:pt x="97961" y="914488"/>
                </a:lnTo>
                <a:lnTo>
                  <a:pt x="139462" y="924375"/>
                </a:lnTo>
                <a:lnTo>
                  <a:pt x="154158" y="925068"/>
                </a:lnTo>
                <a:lnTo>
                  <a:pt x="1997143" y="925048"/>
                </a:lnTo>
                <a:lnTo>
                  <a:pt x="2039784" y="918342"/>
                </a:lnTo>
                <a:lnTo>
                  <a:pt x="2077699" y="900774"/>
                </a:lnTo>
                <a:lnTo>
                  <a:pt x="2109188" y="874043"/>
                </a:lnTo>
                <a:lnTo>
                  <a:pt x="2132552" y="839849"/>
                </a:lnTo>
                <a:lnTo>
                  <a:pt x="2146091" y="799891"/>
                </a:lnTo>
                <a:lnTo>
                  <a:pt x="2148800" y="151676"/>
                </a:lnTo>
                <a:lnTo>
                  <a:pt x="2147876" y="137042"/>
                </a:lnTo>
                <a:lnTo>
                  <a:pt x="2137361" y="95787"/>
                </a:lnTo>
                <a:lnTo>
                  <a:pt x="2116550" y="59826"/>
                </a:lnTo>
                <a:lnTo>
                  <a:pt x="2087142" y="30856"/>
                </a:lnTo>
                <a:lnTo>
                  <a:pt x="2050838" y="10579"/>
                </a:lnTo>
                <a:lnTo>
                  <a:pt x="2009337" y="692"/>
                </a:lnTo>
                <a:lnTo>
                  <a:pt x="1994642" y="0"/>
                </a:lnTo>
                <a:close/>
              </a:path>
            </a:pathLst>
          </a:custGeom>
          <a:solidFill>
            <a:srgbClr val="824899"/>
          </a:solidFill>
        </p:spPr>
        <p:txBody>
          <a:bodyPr wrap="square" lIns="0" tIns="0" rIns="0" bIns="0" rtlCol="0">
            <a:noAutofit/>
          </a:bodyPr>
          <a:lstStyle/>
          <a:p>
            <a:endParaRPr/>
          </a:p>
        </p:txBody>
      </p:sp>
      <p:sp>
        <p:nvSpPr>
          <p:cNvPr id="19" name="object 17"/>
          <p:cNvSpPr txBox="1"/>
          <p:nvPr/>
        </p:nvSpPr>
        <p:spPr>
          <a:xfrm>
            <a:off x="3256279" y="4631054"/>
            <a:ext cx="1265555" cy="561340"/>
          </a:xfrm>
          <a:prstGeom prst="rect">
            <a:avLst/>
          </a:prstGeom>
        </p:spPr>
        <p:txBody>
          <a:bodyPr vert="horz" wrap="square" lIns="0" tIns="0" rIns="0" bIns="0" rtlCol="0">
            <a:noAutofit/>
          </a:bodyPr>
          <a:lstStyle/>
          <a:p>
            <a:pPr marL="12700">
              <a:lnSpc>
                <a:spcPct val="100000"/>
              </a:lnSpc>
            </a:pPr>
            <a:r>
              <a:rPr lang="en-ZA" sz="2000" b="1" dirty="0">
                <a:solidFill>
                  <a:srgbClr val="FFFFFF"/>
                </a:solidFill>
                <a:latin typeface="Arial"/>
                <a:cs typeface="Arial"/>
              </a:rPr>
              <a:t>7.1</a:t>
            </a:r>
            <a:r>
              <a:rPr sz="2000" b="1" spc="-20" dirty="0">
                <a:solidFill>
                  <a:srgbClr val="FFFFFF"/>
                </a:solidFill>
                <a:latin typeface="Arial"/>
                <a:cs typeface="Arial"/>
              </a:rPr>
              <a:t> </a:t>
            </a:r>
            <a:r>
              <a:rPr sz="2000" b="1" spc="0" dirty="0">
                <a:solidFill>
                  <a:srgbClr val="FFFFFF"/>
                </a:solidFill>
                <a:latin typeface="Arial"/>
                <a:cs typeface="Arial"/>
              </a:rPr>
              <a:t>m</a:t>
            </a:r>
            <a:r>
              <a:rPr sz="2000" b="1" spc="-10" dirty="0">
                <a:solidFill>
                  <a:srgbClr val="FFFFFF"/>
                </a:solidFill>
                <a:latin typeface="Arial"/>
                <a:cs typeface="Arial"/>
              </a:rPr>
              <a:t>i</a:t>
            </a:r>
            <a:r>
              <a:rPr sz="2000" b="1" spc="0" dirty="0">
                <a:solidFill>
                  <a:srgbClr val="FFFFFF"/>
                </a:solidFill>
                <a:latin typeface="Arial"/>
                <a:cs typeface="Arial"/>
              </a:rPr>
              <a:t>l</a:t>
            </a:r>
            <a:r>
              <a:rPr sz="2000" b="1" spc="-10" dirty="0">
                <a:solidFill>
                  <a:srgbClr val="FFFFFF"/>
                </a:solidFill>
                <a:latin typeface="Arial"/>
                <a:cs typeface="Arial"/>
              </a:rPr>
              <a:t>l</a:t>
            </a:r>
            <a:r>
              <a:rPr sz="2000" b="1" spc="0" dirty="0">
                <a:solidFill>
                  <a:srgbClr val="FFFFFF"/>
                </a:solidFill>
                <a:latin typeface="Arial"/>
                <a:cs typeface="Arial"/>
              </a:rPr>
              <a:t>ion</a:t>
            </a:r>
            <a:endParaRPr sz="2000" dirty="0">
              <a:latin typeface="Arial"/>
              <a:cs typeface="Arial"/>
            </a:endParaRPr>
          </a:p>
          <a:p>
            <a:pPr marL="64135">
              <a:lnSpc>
                <a:spcPct val="100000"/>
              </a:lnSpc>
              <a:spcBef>
                <a:spcPts val="15"/>
              </a:spcBef>
            </a:pPr>
            <a:r>
              <a:rPr sz="1600" spc="-15" dirty="0">
                <a:solidFill>
                  <a:srgbClr val="FFFFFF"/>
                </a:solidFill>
                <a:latin typeface="Arial"/>
                <a:cs typeface="Arial"/>
              </a:rPr>
              <a:t>Unemp</a:t>
            </a:r>
            <a:r>
              <a:rPr sz="1600" spc="0" dirty="0">
                <a:solidFill>
                  <a:srgbClr val="FFFFFF"/>
                </a:solidFill>
                <a:latin typeface="Arial"/>
                <a:cs typeface="Arial"/>
              </a:rPr>
              <a:t>l</a:t>
            </a:r>
            <a:r>
              <a:rPr sz="1600" spc="-10" dirty="0">
                <a:solidFill>
                  <a:srgbClr val="FFFFFF"/>
                </a:solidFill>
                <a:latin typeface="Arial"/>
                <a:cs typeface="Arial"/>
              </a:rPr>
              <a:t>o</a:t>
            </a:r>
            <a:r>
              <a:rPr sz="1600" spc="-30" dirty="0">
                <a:solidFill>
                  <a:srgbClr val="FFFFFF"/>
                </a:solidFill>
                <a:latin typeface="Arial"/>
                <a:cs typeface="Arial"/>
              </a:rPr>
              <a:t>y</a:t>
            </a:r>
            <a:r>
              <a:rPr sz="1600" spc="-10" dirty="0">
                <a:solidFill>
                  <a:srgbClr val="FFFFFF"/>
                </a:solidFill>
                <a:latin typeface="Arial"/>
                <a:cs typeface="Arial"/>
              </a:rPr>
              <a:t>ed</a:t>
            </a:r>
            <a:endParaRPr sz="1600" dirty="0">
              <a:latin typeface="Arial"/>
              <a:cs typeface="Arial"/>
            </a:endParaRPr>
          </a:p>
        </p:txBody>
      </p:sp>
      <p:sp>
        <p:nvSpPr>
          <p:cNvPr id="20" name="object 18"/>
          <p:cNvSpPr/>
          <p:nvPr/>
        </p:nvSpPr>
        <p:spPr>
          <a:xfrm>
            <a:off x="5798820" y="2891027"/>
            <a:ext cx="2234183" cy="1153668"/>
          </a:xfrm>
          <a:prstGeom prst="rect">
            <a:avLst/>
          </a:prstGeom>
          <a:blipFill>
            <a:blip r:embed="rId4" cstate="print"/>
            <a:stretch>
              <a:fillRect/>
            </a:stretch>
          </a:blipFill>
        </p:spPr>
        <p:txBody>
          <a:bodyPr wrap="square" lIns="0" tIns="0" rIns="0" bIns="0" rtlCol="0">
            <a:noAutofit/>
          </a:bodyPr>
          <a:lstStyle/>
          <a:p>
            <a:endParaRPr/>
          </a:p>
        </p:txBody>
      </p:sp>
      <p:sp>
        <p:nvSpPr>
          <p:cNvPr id="21" name="object 19"/>
          <p:cNvSpPr/>
          <p:nvPr/>
        </p:nvSpPr>
        <p:spPr>
          <a:xfrm>
            <a:off x="6028944" y="2983992"/>
            <a:ext cx="1770888" cy="999743"/>
          </a:xfrm>
          <a:prstGeom prst="rect">
            <a:avLst/>
          </a:prstGeom>
          <a:blipFill>
            <a:blip r:embed="rId10" cstate="print"/>
            <a:stretch>
              <a:fillRect/>
            </a:stretch>
          </a:blipFill>
        </p:spPr>
        <p:txBody>
          <a:bodyPr wrap="square" lIns="0" tIns="0" rIns="0" bIns="0" rtlCol="0">
            <a:noAutofit/>
          </a:bodyPr>
          <a:lstStyle/>
          <a:p>
            <a:endParaRPr/>
          </a:p>
        </p:txBody>
      </p:sp>
      <p:sp>
        <p:nvSpPr>
          <p:cNvPr id="22" name="object 20"/>
          <p:cNvSpPr/>
          <p:nvPr/>
        </p:nvSpPr>
        <p:spPr>
          <a:xfrm>
            <a:off x="5841491" y="2910839"/>
            <a:ext cx="2148840" cy="1068324"/>
          </a:xfrm>
          <a:custGeom>
            <a:avLst/>
            <a:gdLst/>
            <a:ahLst/>
            <a:cxnLst/>
            <a:rect l="l" t="t" r="r" b="b"/>
            <a:pathLst>
              <a:path w="2148840" h="1068324">
                <a:moveTo>
                  <a:pt x="1970786" y="0"/>
                </a:moveTo>
                <a:lnTo>
                  <a:pt x="165851" y="412"/>
                </a:lnTo>
                <a:lnTo>
                  <a:pt x="123643" y="8475"/>
                </a:lnTo>
                <a:lnTo>
                  <a:pt x="85605" y="25870"/>
                </a:lnTo>
                <a:lnTo>
                  <a:pt x="53010" y="51325"/>
                </a:lnTo>
                <a:lnTo>
                  <a:pt x="27129" y="83569"/>
                </a:lnTo>
                <a:lnTo>
                  <a:pt x="9235" y="121328"/>
                </a:lnTo>
                <a:lnTo>
                  <a:pt x="600" y="163330"/>
                </a:lnTo>
                <a:lnTo>
                  <a:pt x="0" y="178054"/>
                </a:lnTo>
                <a:lnTo>
                  <a:pt x="412" y="902472"/>
                </a:lnTo>
                <a:lnTo>
                  <a:pt x="8475" y="944680"/>
                </a:lnTo>
                <a:lnTo>
                  <a:pt x="25870" y="982718"/>
                </a:lnTo>
                <a:lnTo>
                  <a:pt x="51325" y="1015313"/>
                </a:lnTo>
                <a:lnTo>
                  <a:pt x="83569" y="1041194"/>
                </a:lnTo>
                <a:lnTo>
                  <a:pt x="121328" y="1059088"/>
                </a:lnTo>
                <a:lnTo>
                  <a:pt x="163330" y="1067723"/>
                </a:lnTo>
                <a:lnTo>
                  <a:pt x="178054" y="1068324"/>
                </a:lnTo>
                <a:lnTo>
                  <a:pt x="1982988" y="1067911"/>
                </a:lnTo>
                <a:lnTo>
                  <a:pt x="2025196" y="1059848"/>
                </a:lnTo>
                <a:lnTo>
                  <a:pt x="2063234" y="1042453"/>
                </a:lnTo>
                <a:lnTo>
                  <a:pt x="2095829" y="1016998"/>
                </a:lnTo>
                <a:lnTo>
                  <a:pt x="2121710" y="984754"/>
                </a:lnTo>
                <a:lnTo>
                  <a:pt x="2139604" y="946995"/>
                </a:lnTo>
                <a:lnTo>
                  <a:pt x="2148239" y="904993"/>
                </a:lnTo>
                <a:lnTo>
                  <a:pt x="2148840" y="890270"/>
                </a:lnTo>
                <a:lnTo>
                  <a:pt x="2148427" y="165851"/>
                </a:lnTo>
                <a:lnTo>
                  <a:pt x="2140364" y="123643"/>
                </a:lnTo>
                <a:lnTo>
                  <a:pt x="2122969" y="85605"/>
                </a:lnTo>
                <a:lnTo>
                  <a:pt x="2097514" y="53010"/>
                </a:lnTo>
                <a:lnTo>
                  <a:pt x="2065270" y="27129"/>
                </a:lnTo>
                <a:lnTo>
                  <a:pt x="2027511" y="9235"/>
                </a:lnTo>
                <a:lnTo>
                  <a:pt x="1985509" y="600"/>
                </a:lnTo>
                <a:lnTo>
                  <a:pt x="1970786" y="0"/>
                </a:lnTo>
                <a:close/>
              </a:path>
            </a:pathLst>
          </a:custGeom>
          <a:solidFill>
            <a:srgbClr val="EA411F"/>
          </a:solidFill>
        </p:spPr>
        <p:txBody>
          <a:bodyPr wrap="square" lIns="0" tIns="0" rIns="0" bIns="0" rtlCol="0">
            <a:noAutofit/>
          </a:bodyPr>
          <a:lstStyle/>
          <a:p>
            <a:endParaRPr/>
          </a:p>
        </p:txBody>
      </p:sp>
      <p:sp>
        <p:nvSpPr>
          <p:cNvPr id="23" name="object 21"/>
          <p:cNvSpPr txBox="1"/>
          <p:nvPr/>
        </p:nvSpPr>
        <p:spPr>
          <a:xfrm>
            <a:off x="6213094" y="3072917"/>
            <a:ext cx="1407160" cy="744855"/>
          </a:xfrm>
          <a:prstGeom prst="rect">
            <a:avLst/>
          </a:prstGeom>
        </p:spPr>
        <p:txBody>
          <a:bodyPr vert="horz" wrap="square" lIns="0" tIns="0" rIns="0" bIns="0" rtlCol="0">
            <a:noAutofit/>
          </a:bodyPr>
          <a:lstStyle/>
          <a:p>
            <a:pPr marL="12700" marR="12700" algn="ctr">
              <a:lnSpc>
                <a:spcPct val="100200"/>
              </a:lnSpc>
            </a:pPr>
            <a:r>
              <a:rPr sz="2000" b="1" dirty="0">
                <a:solidFill>
                  <a:srgbClr val="FFFFFF"/>
                </a:solidFill>
                <a:latin typeface="Arial"/>
                <a:cs typeface="Arial"/>
              </a:rPr>
              <a:t>1</a:t>
            </a:r>
            <a:r>
              <a:rPr lang="en-ZA" sz="2000" b="1" dirty="0">
                <a:solidFill>
                  <a:srgbClr val="FFFFFF"/>
                </a:solidFill>
                <a:latin typeface="Arial"/>
                <a:cs typeface="Arial"/>
              </a:rPr>
              <a:t>5.4</a:t>
            </a:r>
            <a:r>
              <a:rPr sz="2000" b="1" spc="-20" dirty="0">
                <a:solidFill>
                  <a:srgbClr val="FFFFFF"/>
                </a:solidFill>
                <a:latin typeface="Arial"/>
                <a:cs typeface="Arial"/>
              </a:rPr>
              <a:t> </a:t>
            </a:r>
            <a:r>
              <a:rPr sz="2000" b="1" spc="0" dirty="0">
                <a:solidFill>
                  <a:srgbClr val="FFFFFF"/>
                </a:solidFill>
                <a:latin typeface="Arial"/>
                <a:cs typeface="Arial"/>
              </a:rPr>
              <a:t>m</a:t>
            </a:r>
            <a:r>
              <a:rPr sz="2000" b="1" spc="-10" dirty="0">
                <a:solidFill>
                  <a:srgbClr val="FFFFFF"/>
                </a:solidFill>
                <a:latin typeface="Arial"/>
                <a:cs typeface="Arial"/>
              </a:rPr>
              <a:t>i</a:t>
            </a:r>
            <a:r>
              <a:rPr sz="2000" b="1" spc="0" dirty="0">
                <a:solidFill>
                  <a:srgbClr val="FFFFFF"/>
                </a:solidFill>
                <a:latin typeface="Arial"/>
                <a:cs typeface="Arial"/>
              </a:rPr>
              <a:t>l</a:t>
            </a:r>
            <a:r>
              <a:rPr sz="2000" b="1" spc="-10" dirty="0">
                <a:solidFill>
                  <a:srgbClr val="FFFFFF"/>
                </a:solidFill>
                <a:latin typeface="Arial"/>
                <a:cs typeface="Arial"/>
              </a:rPr>
              <a:t>l</a:t>
            </a:r>
            <a:r>
              <a:rPr sz="2000" b="1" spc="0" dirty="0">
                <a:solidFill>
                  <a:srgbClr val="FFFFFF"/>
                </a:solidFill>
                <a:latin typeface="Arial"/>
                <a:cs typeface="Arial"/>
              </a:rPr>
              <a:t>ion </a:t>
            </a:r>
            <a:r>
              <a:rPr sz="1400" spc="-10" dirty="0">
                <a:solidFill>
                  <a:srgbClr val="FFFFFF"/>
                </a:solidFill>
                <a:latin typeface="Arial"/>
                <a:cs typeface="Arial"/>
              </a:rPr>
              <a:t>N</a:t>
            </a:r>
            <a:r>
              <a:rPr sz="1400" spc="0" dirty="0">
                <a:solidFill>
                  <a:srgbClr val="FFFFFF"/>
                </a:solidFill>
                <a:latin typeface="Arial"/>
                <a:cs typeface="Arial"/>
              </a:rPr>
              <a:t>ot</a:t>
            </a:r>
            <a:r>
              <a:rPr sz="1400" spc="-5" dirty="0">
                <a:solidFill>
                  <a:srgbClr val="FFFFFF"/>
                </a:solidFill>
                <a:latin typeface="Arial"/>
                <a:cs typeface="Arial"/>
              </a:rPr>
              <a:t> </a:t>
            </a:r>
            <a:r>
              <a:rPr sz="1400" spc="0" dirty="0">
                <a:solidFill>
                  <a:srgbClr val="FFFFFF"/>
                </a:solidFill>
                <a:latin typeface="Arial"/>
                <a:cs typeface="Arial"/>
              </a:rPr>
              <a:t>econo</a:t>
            </a:r>
            <a:r>
              <a:rPr sz="1400" spc="-10" dirty="0">
                <a:solidFill>
                  <a:srgbClr val="FFFFFF"/>
                </a:solidFill>
                <a:latin typeface="Arial"/>
                <a:cs typeface="Arial"/>
              </a:rPr>
              <a:t>m</a:t>
            </a:r>
            <a:r>
              <a:rPr sz="1400" spc="0" dirty="0">
                <a:solidFill>
                  <a:srgbClr val="FFFFFF"/>
                </a:solidFill>
                <a:latin typeface="Arial"/>
                <a:cs typeface="Arial"/>
              </a:rPr>
              <a:t>i</a:t>
            </a:r>
            <a:r>
              <a:rPr sz="1400" spc="-10" dirty="0">
                <a:solidFill>
                  <a:srgbClr val="FFFFFF"/>
                </a:solidFill>
                <a:latin typeface="Arial"/>
                <a:cs typeface="Arial"/>
              </a:rPr>
              <a:t>c</a:t>
            </a:r>
            <a:r>
              <a:rPr sz="1400" spc="0" dirty="0">
                <a:solidFill>
                  <a:srgbClr val="FFFFFF"/>
                </a:solidFill>
                <a:latin typeface="Arial"/>
                <a:cs typeface="Arial"/>
              </a:rPr>
              <a:t>ally acti</a:t>
            </a:r>
            <a:r>
              <a:rPr sz="1400" spc="-20" dirty="0">
                <a:solidFill>
                  <a:srgbClr val="FFFFFF"/>
                </a:solidFill>
                <a:latin typeface="Arial"/>
                <a:cs typeface="Arial"/>
              </a:rPr>
              <a:t>v</a:t>
            </a:r>
            <a:r>
              <a:rPr sz="1400" spc="0" dirty="0">
                <a:solidFill>
                  <a:srgbClr val="FFFFFF"/>
                </a:solidFill>
                <a:latin typeface="Arial"/>
                <a:cs typeface="Arial"/>
              </a:rPr>
              <a:t>e*</a:t>
            </a:r>
            <a:endParaRPr sz="1400" dirty="0">
              <a:latin typeface="Arial"/>
              <a:cs typeface="Arial"/>
            </a:endParaRPr>
          </a:p>
        </p:txBody>
      </p:sp>
      <p:sp>
        <p:nvSpPr>
          <p:cNvPr id="24" name="object 22"/>
          <p:cNvSpPr txBox="1"/>
          <p:nvPr/>
        </p:nvSpPr>
        <p:spPr>
          <a:xfrm>
            <a:off x="5992748" y="4125721"/>
            <a:ext cx="1847214" cy="651510"/>
          </a:xfrm>
          <a:prstGeom prst="rect">
            <a:avLst/>
          </a:prstGeom>
        </p:spPr>
        <p:txBody>
          <a:bodyPr vert="horz" wrap="square" lIns="0" tIns="0" rIns="0" bIns="0" rtlCol="0">
            <a:noAutofit/>
          </a:bodyPr>
          <a:lstStyle/>
          <a:p>
            <a:pPr marL="12700" marR="12700" indent="0" algn="ctr">
              <a:lnSpc>
                <a:spcPct val="100000"/>
              </a:lnSpc>
            </a:pPr>
            <a:r>
              <a:rPr sz="1200" dirty="0">
                <a:solidFill>
                  <a:srgbClr val="EA411F"/>
                </a:solidFill>
                <a:latin typeface="Arial"/>
                <a:cs typeface="Arial"/>
              </a:rPr>
              <a:t>*</a:t>
            </a:r>
            <a:r>
              <a:rPr sz="1400" dirty="0">
                <a:solidFill>
                  <a:srgbClr val="EA411F"/>
                </a:solidFill>
                <a:latin typeface="Arial"/>
                <a:cs typeface="Arial"/>
              </a:rPr>
              <a:t>Of</a:t>
            </a:r>
            <a:r>
              <a:rPr sz="1400" spc="-15" dirty="0">
                <a:solidFill>
                  <a:srgbClr val="EA411F"/>
                </a:solidFill>
                <a:latin typeface="Arial"/>
                <a:cs typeface="Arial"/>
              </a:rPr>
              <a:t> </a:t>
            </a:r>
            <a:r>
              <a:rPr sz="1400" spc="-20" dirty="0">
                <a:solidFill>
                  <a:srgbClr val="EA411F"/>
                </a:solidFill>
                <a:latin typeface="Arial"/>
                <a:cs typeface="Arial"/>
              </a:rPr>
              <a:t>w</a:t>
            </a:r>
            <a:r>
              <a:rPr sz="1400" spc="0" dirty="0">
                <a:solidFill>
                  <a:srgbClr val="EA411F"/>
                </a:solidFill>
                <a:latin typeface="Arial"/>
                <a:cs typeface="Arial"/>
              </a:rPr>
              <a:t>hich</a:t>
            </a:r>
            <a:r>
              <a:rPr sz="1400" spc="-5" dirty="0">
                <a:solidFill>
                  <a:srgbClr val="EA411F"/>
                </a:solidFill>
                <a:latin typeface="Arial"/>
                <a:cs typeface="Arial"/>
              </a:rPr>
              <a:t> </a:t>
            </a:r>
            <a:r>
              <a:rPr sz="1400" spc="0" dirty="0">
                <a:solidFill>
                  <a:srgbClr val="EA411F"/>
                </a:solidFill>
                <a:latin typeface="Arial"/>
                <a:cs typeface="Arial"/>
              </a:rPr>
              <a:t>2,</a:t>
            </a:r>
            <a:r>
              <a:rPr lang="en-ZA" sz="1400" dirty="0">
                <a:solidFill>
                  <a:srgbClr val="EA411F"/>
                </a:solidFill>
                <a:latin typeface="Arial"/>
                <a:cs typeface="Arial"/>
              </a:rPr>
              <a:t>9</a:t>
            </a:r>
            <a:r>
              <a:rPr sz="1400" spc="-20" dirty="0">
                <a:solidFill>
                  <a:srgbClr val="EA411F"/>
                </a:solidFill>
                <a:latin typeface="Arial"/>
                <a:cs typeface="Arial"/>
              </a:rPr>
              <a:t> </a:t>
            </a:r>
            <a:r>
              <a:rPr sz="1400" spc="-10" dirty="0">
                <a:solidFill>
                  <a:srgbClr val="EA411F"/>
                </a:solidFill>
                <a:latin typeface="Arial"/>
                <a:cs typeface="Arial"/>
              </a:rPr>
              <a:t>m</a:t>
            </a:r>
            <a:r>
              <a:rPr sz="1400" spc="0" dirty="0">
                <a:solidFill>
                  <a:srgbClr val="EA411F"/>
                </a:solidFill>
                <a:latin typeface="Arial"/>
                <a:cs typeface="Arial"/>
              </a:rPr>
              <a:t>illion </a:t>
            </a:r>
            <a:r>
              <a:rPr sz="1400" spc="-20" dirty="0">
                <a:solidFill>
                  <a:srgbClr val="EA411F"/>
                </a:solidFill>
                <a:latin typeface="Arial"/>
                <a:cs typeface="Arial"/>
              </a:rPr>
              <a:t>w</a:t>
            </a:r>
            <a:r>
              <a:rPr sz="1400" spc="0" dirty="0">
                <a:solidFill>
                  <a:srgbClr val="EA411F"/>
                </a:solidFill>
                <a:latin typeface="Arial"/>
                <a:cs typeface="Arial"/>
              </a:rPr>
              <a:t>ere</a:t>
            </a:r>
            <a:r>
              <a:rPr sz="1400" spc="-10" dirty="0">
                <a:solidFill>
                  <a:srgbClr val="EA411F"/>
                </a:solidFill>
                <a:latin typeface="Arial"/>
                <a:cs typeface="Arial"/>
              </a:rPr>
              <a:t> </a:t>
            </a:r>
            <a:r>
              <a:rPr sz="1400" spc="0" dirty="0">
                <a:solidFill>
                  <a:srgbClr val="EA411F"/>
                </a:solidFill>
                <a:latin typeface="Arial"/>
                <a:cs typeface="Arial"/>
              </a:rPr>
              <a:t>discourag</a:t>
            </a:r>
            <a:r>
              <a:rPr sz="1400" spc="-15" dirty="0">
                <a:solidFill>
                  <a:srgbClr val="EA411F"/>
                </a:solidFill>
                <a:latin typeface="Arial"/>
                <a:cs typeface="Arial"/>
              </a:rPr>
              <a:t>e</a:t>
            </a:r>
            <a:r>
              <a:rPr sz="1400" spc="0" dirty="0">
                <a:solidFill>
                  <a:srgbClr val="EA411F"/>
                </a:solidFill>
                <a:latin typeface="Arial"/>
                <a:cs typeface="Arial"/>
              </a:rPr>
              <a:t>d</a:t>
            </a:r>
            <a:r>
              <a:rPr sz="1400" spc="-45" dirty="0">
                <a:solidFill>
                  <a:srgbClr val="EA411F"/>
                </a:solidFill>
                <a:latin typeface="Arial"/>
                <a:cs typeface="Arial"/>
              </a:rPr>
              <a:t> </a:t>
            </a:r>
            <a:r>
              <a:rPr sz="1400" spc="-20" dirty="0">
                <a:solidFill>
                  <a:srgbClr val="EA411F"/>
                </a:solidFill>
                <a:latin typeface="Arial"/>
                <a:cs typeface="Arial"/>
              </a:rPr>
              <a:t>w</a:t>
            </a:r>
            <a:r>
              <a:rPr sz="1400" spc="0" dirty="0">
                <a:solidFill>
                  <a:srgbClr val="EA411F"/>
                </a:solidFill>
                <a:latin typeface="Arial"/>
                <a:cs typeface="Arial"/>
              </a:rPr>
              <a:t>ork seekers</a:t>
            </a:r>
            <a:endParaRPr sz="1400" dirty="0">
              <a:latin typeface="Arial"/>
              <a:cs typeface="Arial"/>
            </a:endParaRPr>
          </a:p>
        </p:txBody>
      </p:sp>
      <p:sp>
        <p:nvSpPr>
          <p:cNvPr id="25" name="object 23"/>
          <p:cNvSpPr/>
          <p:nvPr/>
        </p:nvSpPr>
        <p:spPr>
          <a:xfrm>
            <a:off x="3532377" y="672336"/>
            <a:ext cx="3467100" cy="2641600"/>
          </a:xfrm>
          <a:custGeom>
            <a:avLst/>
            <a:gdLst/>
            <a:ahLst/>
            <a:cxnLst/>
            <a:rect l="l" t="t" r="r" b="b"/>
            <a:pathLst>
              <a:path w="3467100" h="2641600">
                <a:moveTo>
                  <a:pt x="683132" y="2628900"/>
                </a:moveTo>
                <a:lnTo>
                  <a:pt x="668273" y="2628900"/>
                </a:lnTo>
                <a:lnTo>
                  <a:pt x="670051" y="2641600"/>
                </a:lnTo>
                <a:lnTo>
                  <a:pt x="678814" y="2641600"/>
                </a:lnTo>
                <a:lnTo>
                  <a:pt x="683132" y="2628900"/>
                </a:lnTo>
                <a:close/>
              </a:path>
              <a:path w="3467100" h="2641600">
                <a:moveTo>
                  <a:pt x="780669" y="2616200"/>
                </a:moveTo>
                <a:lnTo>
                  <a:pt x="650874" y="2616200"/>
                </a:lnTo>
                <a:lnTo>
                  <a:pt x="659637" y="2628900"/>
                </a:lnTo>
                <a:lnTo>
                  <a:pt x="718819" y="2628900"/>
                </a:lnTo>
                <a:lnTo>
                  <a:pt x="738885" y="2641600"/>
                </a:lnTo>
                <a:lnTo>
                  <a:pt x="756284" y="2641600"/>
                </a:lnTo>
                <a:lnTo>
                  <a:pt x="762381" y="2628900"/>
                </a:lnTo>
                <a:lnTo>
                  <a:pt x="780669" y="2616200"/>
                </a:lnTo>
                <a:close/>
              </a:path>
              <a:path w="3467100" h="2641600">
                <a:moveTo>
                  <a:pt x="925321" y="2552700"/>
                </a:moveTo>
                <a:lnTo>
                  <a:pt x="593344" y="2552700"/>
                </a:lnTo>
                <a:lnTo>
                  <a:pt x="609092" y="2565400"/>
                </a:lnTo>
                <a:lnTo>
                  <a:pt x="615187" y="2590800"/>
                </a:lnTo>
                <a:lnTo>
                  <a:pt x="606424" y="2603500"/>
                </a:lnTo>
                <a:lnTo>
                  <a:pt x="622172" y="2603500"/>
                </a:lnTo>
                <a:lnTo>
                  <a:pt x="630808" y="2616200"/>
                </a:lnTo>
                <a:lnTo>
                  <a:pt x="795528" y="2616200"/>
                </a:lnTo>
                <a:lnTo>
                  <a:pt x="798194" y="2603500"/>
                </a:lnTo>
                <a:lnTo>
                  <a:pt x="830453" y="2590800"/>
                </a:lnTo>
                <a:lnTo>
                  <a:pt x="839978" y="2578100"/>
                </a:lnTo>
                <a:lnTo>
                  <a:pt x="857376" y="2565400"/>
                </a:lnTo>
                <a:lnTo>
                  <a:pt x="929767" y="2565400"/>
                </a:lnTo>
                <a:lnTo>
                  <a:pt x="925321" y="2552700"/>
                </a:lnTo>
                <a:close/>
              </a:path>
              <a:path w="3467100" h="2641600">
                <a:moveTo>
                  <a:pt x="571626" y="2552700"/>
                </a:moveTo>
                <a:lnTo>
                  <a:pt x="561085" y="2552700"/>
                </a:lnTo>
                <a:lnTo>
                  <a:pt x="565531" y="2565400"/>
                </a:lnTo>
                <a:lnTo>
                  <a:pt x="571626" y="2552700"/>
                </a:lnTo>
                <a:close/>
              </a:path>
              <a:path w="3467100" h="2641600">
                <a:moveTo>
                  <a:pt x="593344" y="2552700"/>
                </a:moveTo>
                <a:lnTo>
                  <a:pt x="571626" y="2552700"/>
                </a:lnTo>
                <a:lnTo>
                  <a:pt x="582041" y="2565400"/>
                </a:lnTo>
                <a:lnTo>
                  <a:pt x="593344" y="2552700"/>
                </a:lnTo>
                <a:close/>
              </a:path>
              <a:path w="3467100" h="2641600">
                <a:moveTo>
                  <a:pt x="1065657" y="2540000"/>
                </a:moveTo>
                <a:lnTo>
                  <a:pt x="544575" y="2540000"/>
                </a:lnTo>
                <a:lnTo>
                  <a:pt x="557657" y="2552700"/>
                </a:lnTo>
                <a:lnTo>
                  <a:pt x="977645" y="2552700"/>
                </a:lnTo>
                <a:lnTo>
                  <a:pt x="1019429" y="2565400"/>
                </a:lnTo>
                <a:lnTo>
                  <a:pt x="1035176" y="2565400"/>
                </a:lnTo>
                <a:lnTo>
                  <a:pt x="1046480" y="2552700"/>
                </a:lnTo>
                <a:lnTo>
                  <a:pt x="1065657" y="2540000"/>
                </a:lnTo>
                <a:close/>
              </a:path>
              <a:path w="3467100" h="2641600">
                <a:moveTo>
                  <a:pt x="516762" y="2540000"/>
                </a:moveTo>
                <a:lnTo>
                  <a:pt x="494919" y="2540000"/>
                </a:lnTo>
                <a:lnTo>
                  <a:pt x="499236" y="2552700"/>
                </a:lnTo>
                <a:lnTo>
                  <a:pt x="514095" y="2552700"/>
                </a:lnTo>
                <a:lnTo>
                  <a:pt x="516762" y="2540000"/>
                </a:lnTo>
                <a:close/>
              </a:path>
              <a:path w="3467100" h="2641600">
                <a:moveTo>
                  <a:pt x="544575" y="2540000"/>
                </a:moveTo>
                <a:lnTo>
                  <a:pt x="516762" y="2540000"/>
                </a:lnTo>
                <a:lnTo>
                  <a:pt x="528066" y="2552700"/>
                </a:lnTo>
                <a:lnTo>
                  <a:pt x="544575" y="2540000"/>
                </a:lnTo>
                <a:close/>
              </a:path>
              <a:path w="3467100" h="2641600">
                <a:moveTo>
                  <a:pt x="1149349" y="2540000"/>
                </a:moveTo>
                <a:lnTo>
                  <a:pt x="1065657" y="2540000"/>
                </a:lnTo>
                <a:lnTo>
                  <a:pt x="1103121" y="2552700"/>
                </a:lnTo>
                <a:lnTo>
                  <a:pt x="1127506" y="2552700"/>
                </a:lnTo>
                <a:lnTo>
                  <a:pt x="1149349" y="2540000"/>
                </a:lnTo>
                <a:close/>
              </a:path>
              <a:path w="3467100" h="2641600">
                <a:moveTo>
                  <a:pt x="1212976" y="2476500"/>
                </a:moveTo>
                <a:lnTo>
                  <a:pt x="402589" y="2476500"/>
                </a:lnTo>
                <a:lnTo>
                  <a:pt x="398144" y="2501900"/>
                </a:lnTo>
                <a:lnTo>
                  <a:pt x="392937" y="2501900"/>
                </a:lnTo>
                <a:lnTo>
                  <a:pt x="402589" y="2514600"/>
                </a:lnTo>
                <a:lnTo>
                  <a:pt x="406019" y="2527300"/>
                </a:lnTo>
                <a:lnTo>
                  <a:pt x="413893" y="2540000"/>
                </a:lnTo>
                <a:lnTo>
                  <a:pt x="422656" y="2540000"/>
                </a:lnTo>
                <a:lnTo>
                  <a:pt x="426084" y="2514600"/>
                </a:lnTo>
                <a:lnTo>
                  <a:pt x="413893" y="2514600"/>
                </a:lnTo>
                <a:lnTo>
                  <a:pt x="417321" y="2501900"/>
                </a:lnTo>
                <a:lnTo>
                  <a:pt x="424306" y="2489200"/>
                </a:lnTo>
                <a:lnTo>
                  <a:pt x="1192021" y="2489200"/>
                </a:lnTo>
                <a:lnTo>
                  <a:pt x="1212976" y="2476500"/>
                </a:lnTo>
                <a:close/>
              </a:path>
              <a:path w="3467100" h="2641600">
                <a:moveTo>
                  <a:pt x="1154557" y="2527300"/>
                </a:moveTo>
                <a:lnTo>
                  <a:pt x="496696" y="2527300"/>
                </a:lnTo>
                <a:lnTo>
                  <a:pt x="501014" y="2540000"/>
                </a:lnTo>
                <a:lnTo>
                  <a:pt x="1147571" y="2540000"/>
                </a:lnTo>
                <a:lnTo>
                  <a:pt x="1154557" y="2527300"/>
                </a:lnTo>
                <a:close/>
              </a:path>
              <a:path w="3467100" h="2641600">
                <a:moveTo>
                  <a:pt x="1192021" y="2489200"/>
                </a:moveTo>
                <a:lnTo>
                  <a:pt x="489711" y="2489200"/>
                </a:lnTo>
                <a:lnTo>
                  <a:pt x="507999" y="2501900"/>
                </a:lnTo>
                <a:lnTo>
                  <a:pt x="498474" y="2514600"/>
                </a:lnTo>
                <a:lnTo>
                  <a:pt x="505332" y="2527300"/>
                </a:lnTo>
                <a:lnTo>
                  <a:pt x="1147571" y="2527300"/>
                </a:lnTo>
                <a:lnTo>
                  <a:pt x="1157985" y="2514600"/>
                </a:lnTo>
                <a:lnTo>
                  <a:pt x="1199895" y="2514600"/>
                </a:lnTo>
                <a:lnTo>
                  <a:pt x="1189355" y="2501900"/>
                </a:lnTo>
                <a:lnTo>
                  <a:pt x="1192021" y="2489200"/>
                </a:lnTo>
                <a:close/>
              </a:path>
              <a:path w="3467100" h="2641600">
                <a:moveTo>
                  <a:pt x="1716532" y="2501900"/>
                </a:moveTo>
                <a:lnTo>
                  <a:pt x="1690370" y="2501900"/>
                </a:lnTo>
                <a:lnTo>
                  <a:pt x="1714754" y="2514600"/>
                </a:lnTo>
                <a:lnTo>
                  <a:pt x="1716532" y="2501900"/>
                </a:lnTo>
                <a:close/>
              </a:path>
              <a:path w="3467100" h="2641600">
                <a:moveTo>
                  <a:pt x="1762759" y="2501900"/>
                </a:moveTo>
                <a:lnTo>
                  <a:pt x="1721738" y="2501900"/>
                </a:lnTo>
                <a:lnTo>
                  <a:pt x="1762759" y="2514600"/>
                </a:lnTo>
                <a:lnTo>
                  <a:pt x="1769745" y="2514600"/>
                </a:lnTo>
                <a:lnTo>
                  <a:pt x="1762759" y="2501900"/>
                </a:lnTo>
                <a:close/>
              </a:path>
              <a:path w="3467100" h="2641600">
                <a:moveTo>
                  <a:pt x="1685797" y="2463800"/>
                </a:moveTo>
                <a:lnTo>
                  <a:pt x="1512696" y="2463800"/>
                </a:lnTo>
                <a:lnTo>
                  <a:pt x="1554480" y="2476500"/>
                </a:lnTo>
                <a:lnTo>
                  <a:pt x="1628520" y="2476500"/>
                </a:lnTo>
                <a:lnTo>
                  <a:pt x="1651254" y="2489200"/>
                </a:lnTo>
                <a:lnTo>
                  <a:pt x="1667763" y="2489200"/>
                </a:lnTo>
                <a:lnTo>
                  <a:pt x="1685797" y="2501900"/>
                </a:lnTo>
                <a:lnTo>
                  <a:pt x="1685797" y="2463800"/>
                </a:lnTo>
                <a:close/>
              </a:path>
              <a:path w="3467100" h="2641600">
                <a:moveTo>
                  <a:pt x="1685797" y="736600"/>
                </a:moveTo>
                <a:lnTo>
                  <a:pt x="1685797" y="2501900"/>
                </a:lnTo>
                <a:lnTo>
                  <a:pt x="1764537" y="2501900"/>
                </a:lnTo>
                <a:lnTo>
                  <a:pt x="1781047" y="2489200"/>
                </a:lnTo>
                <a:lnTo>
                  <a:pt x="1782825" y="2476500"/>
                </a:lnTo>
                <a:lnTo>
                  <a:pt x="1800224" y="2463800"/>
                </a:lnTo>
                <a:lnTo>
                  <a:pt x="1925700" y="2463800"/>
                </a:lnTo>
                <a:lnTo>
                  <a:pt x="1930019" y="2438400"/>
                </a:lnTo>
                <a:lnTo>
                  <a:pt x="1944878" y="2425700"/>
                </a:lnTo>
                <a:lnTo>
                  <a:pt x="1973580" y="2413000"/>
                </a:lnTo>
                <a:lnTo>
                  <a:pt x="2024125" y="2400300"/>
                </a:lnTo>
                <a:lnTo>
                  <a:pt x="2163572" y="2400300"/>
                </a:lnTo>
                <a:lnTo>
                  <a:pt x="2189734" y="2387600"/>
                </a:lnTo>
                <a:lnTo>
                  <a:pt x="2204466" y="2374900"/>
                </a:lnTo>
                <a:lnTo>
                  <a:pt x="2230628" y="2374900"/>
                </a:lnTo>
                <a:lnTo>
                  <a:pt x="2241931" y="2362200"/>
                </a:lnTo>
                <a:lnTo>
                  <a:pt x="2250694" y="2362200"/>
                </a:lnTo>
                <a:lnTo>
                  <a:pt x="2263774" y="2349500"/>
                </a:lnTo>
                <a:lnTo>
                  <a:pt x="2344800" y="2298700"/>
                </a:lnTo>
                <a:lnTo>
                  <a:pt x="2370073" y="2286000"/>
                </a:lnTo>
                <a:lnTo>
                  <a:pt x="2411857" y="2260600"/>
                </a:lnTo>
                <a:lnTo>
                  <a:pt x="2419731" y="2247900"/>
                </a:lnTo>
                <a:lnTo>
                  <a:pt x="2445004" y="2235200"/>
                </a:lnTo>
                <a:lnTo>
                  <a:pt x="2457196" y="2209800"/>
                </a:lnTo>
                <a:lnTo>
                  <a:pt x="2505963" y="2197100"/>
                </a:lnTo>
                <a:lnTo>
                  <a:pt x="2519045" y="2171700"/>
                </a:lnTo>
                <a:lnTo>
                  <a:pt x="2543429" y="2159000"/>
                </a:lnTo>
                <a:lnTo>
                  <a:pt x="2554859" y="2146300"/>
                </a:lnTo>
                <a:lnTo>
                  <a:pt x="2565272" y="2146300"/>
                </a:lnTo>
                <a:lnTo>
                  <a:pt x="2592323" y="2120900"/>
                </a:lnTo>
                <a:lnTo>
                  <a:pt x="2614041" y="2108200"/>
                </a:lnTo>
                <a:lnTo>
                  <a:pt x="2617597" y="2095500"/>
                </a:lnTo>
                <a:lnTo>
                  <a:pt x="2626233" y="2095500"/>
                </a:lnTo>
                <a:lnTo>
                  <a:pt x="2642743" y="2070100"/>
                </a:lnTo>
                <a:lnTo>
                  <a:pt x="2655823" y="2057400"/>
                </a:lnTo>
                <a:lnTo>
                  <a:pt x="2666364" y="2044700"/>
                </a:lnTo>
                <a:lnTo>
                  <a:pt x="2676779" y="2032000"/>
                </a:lnTo>
                <a:lnTo>
                  <a:pt x="2681985" y="2032000"/>
                </a:lnTo>
                <a:lnTo>
                  <a:pt x="2701162" y="2006600"/>
                </a:lnTo>
                <a:lnTo>
                  <a:pt x="2710814" y="2006600"/>
                </a:lnTo>
                <a:lnTo>
                  <a:pt x="2712466" y="1993900"/>
                </a:lnTo>
                <a:lnTo>
                  <a:pt x="2723007" y="1981200"/>
                </a:lnTo>
                <a:lnTo>
                  <a:pt x="2727324" y="1981200"/>
                </a:lnTo>
                <a:lnTo>
                  <a:pt x="2741295" y="1968500"/>
                </a:lnTo>
                <a:lnTo>
                  <a:pt x="2769997" y="1955800"/>
                </a:lnTo>
                <a:lnTo>
                  <a:pt x="2793492" y="1930400"/>
                </a:lnTo>
                <a:lnTo>
                  <a:pt x="2813558" y="1930400"/>
                </a:lnTo>
                <a:lnTo>
                  <a:pt x="2827528" y="1917700"/>
                </a:lnTo>
                <a:lnTo>
                  <a:pt x="2862325" y="1879600"/>
                </a:lnTo>
                <a:lnTo>
                  <a:pt x="2888487" y="1854200"/>
                </a:lnTo>
                <a:lnTo>
                  <a:pt x="2930397" y="1803400"/>
                </a:lnTo>
                <a:lnTo>
                  <a:pt x="2956433" y="1765300"/>
                </a:lnTo>
                <a:lnTo>
                  <a:pt x="2959099" y="1752600"/>
                </a:lnTo>
                <a:lnTo>
                  <a:pt x="3002660" y="1689100"/>
                </a:lnTo>
                <a:lnTo>
                  <a:pt x="3034030" y="1638300"/>
                </a:lnTo>
                <a:lnTo>
                  <a:pt x="3070606" y="1600200"/>
                </a:lnTo>
                <a:lnTo>
                  <a:pt x="3066287" y="1587500"/>
                </a:lnTo>
                <a:lnTo>
                  <a:pt x="3068066" y="1574800"/>
                </a:lnTo>
                <a:lnTo>
                  <a:pt x="3086354" y="1549400"/>
                </a:lnTo>
                <a:lnTo>
                  <a:pt x="3129914" y="1485900"/>
                </a:lnTo>
                <a:lnTo>
                  <a:pt x="3217925" y="1409700"/>
                </a:lnTo>
                <a:lnTo>
                  <a:pt x="3271011" y="1384300"/>
                </a:lnTo>
                <a:lnTo>
                  <a:pt x="3345053" y="1320800"/>
                </a:lnTo>
                <a:lnTo>
                  <a:pt x="3356482" y="1308100"/>
                </a:lnTo>
                <a:lnTo>
                  <a:pt x="3367785" y="1308100"/>
                </a:lnTo>
                <a:lnTo>
                  <a:pt x="3370326" y="1282700"/>
                </a:lnTo>
                <a:lnTo>
                  <a:pt x="3398265" y="1231900"/>
                </a:lnTo>
                <a:lnTo>
                  <a:pt x="3407029" y="1168400"/>
                </a:lnTo>
                <a:lnTo>
                  <a:pt x="3422650" y="1104900"/>
                </a:lnTo>
                <a:lnTo>
                  <a:pt x="3437617" y="1066800"/>
                </a:lnTo>
                <a:lnTo>
                  <a:pt x="3163061" y="1066800"/>
                </a:lnTo>
                <a:lnTo>
                  <a:pt x="3139947" y="1054100"/>
                </a:lnTo>
                <a:lnTo>
                  <a:pt x="3114167" y="1054100"/>
                </a:lnTo>
                <a:lnTo>
                  <a:pt x="3116834" y="1041400"/>
                </a:lnTo>
                <a:lnTo>
                  <a:pt x="3090672" y="1041400"/>
                </a:lnTo>
                <a:lnTo>
                  <a:pt x="3071495" y="1016000"/>
                </a:lnTo>
                <a:lnTo>
                  <a:pt x="3055873" y="1003300"/>
                </a:lnTo>
                <a:lnTo>
                  <a:pt x="3050539" y="990600"/>
                </a:lnTo>
                <a:lnTo>
                  <a:pt x="3053207" y="977900"/>
                </a:lnTo>
                <a:lnTo>
                  <a:pt x="3038347" y="965200"/>
                </a:lnTo>
                <a:lnTo>
                  <a:pt x="3018409" y="965200"/>
                </a:lnTo>
                <a:lnTo>
                  <a:pt x="3013963" y="939800"/>
                </a:lnTo>
                <a:lnTo>
                  <a:pt x="3017520" y="889000"/>
                </a:lnTo>
                <a:lnTo>
                  <a:pt x="3035808" y="850900"/>
                </a:lnTo>
                <a:lnTo>
                  <a:pt x="3050539" y="838200"/>
                </a:lnTo>
                <a:lnTo>
                  <a:pt x="3081909" y="787400"/>
                </a:lnTo>
                <a:lnTo>
                  <a:pt x="3084575" y="774700"/>
                </a:lnTo>
                <a:lnTo>
                  <a:pt x="3114167" y="749300"/>
                </a:lnTo>
                <a:lnTo>
                  <a:pt x="1730501" y="749300"/>
                </a:lnTo>
                <a:lnTo>
                  <a:pt x="1685797" y="736600"/>
                </a:lnTo>
                <a:close/>
              </a:path>
              <a:path w="3467100" h="2641600">
                <a:moveTo>
                  <a:pt x="1472564" y="2463800"/>
                </a:moveTo>
                <a:lnTo>
                  <a:pt x="1288669" y="2463800"/>
                </a:lnTo>
                <a:lnTo>
                  <a:pt x="1327022" y="2476500"/>
                </a:lnTo>
                <a:lnTo>
                  <a:pt x="1334008" y="2476500"/>
                </a:lnTo>
                <a:lnTo>
                  <a:pt x="1373250" y="2489200"/>
                </a:lnTo>
                <a:lnTo>
                  <a:pt x="1455166" y="2489200"/>
                </a:lnTo>
                <a:lnTo>
                  <a:pt x="1457706" y="2476500"/>
                </a:lnTo>
                <a:lnTo>
                  <a:pt x="1472564" y="2463800"/>
                </a:lnTo>
                <a:close/>
              </a:path>
              <a:path w="3467100" h="2641600">
                <a:moveTo>
                  <a:pt x="327659" y="2273300"/>
                </a:moveTo>
                <a:lnTo>
                  <a:pt x="314579" y="2273300"/>
                </a:lnTo>
                <a:lnTo>
                  <a:pt x="318896" y="2286000"/>
                </a:lnTo>
                <a:lnTo>
                  <a:pt x="329310" y="2286000"/>
                </a:lnTo>
                <a:lnTo>
                  <a:pt x="347725" y="2311400"/>
                </a:lnTo>
                <a:lnTo>
                  <a:pt x="358139" y="2324100"/>
                </a:lnTo>
                <a:lnTo>
                  <a:pt x="359918" y="2336800"/>
                </a:lnTo>
                <a:lnTo>
                  <a:pt x="389508" y="2362200"/>
                </a:lnTo>
                <a:lnTo>
                  <a:pt x="393826" y="2362200"/>
                </a:lnTo>
                <a:lnTo>
                  <a:pt x="389508" y="2374900"/>
                </a:lnTo>
                <a:lnTo>
                  <a:pt x="399922" y="2374900"/>
                </a:lnTo>
                <a:lnTo>
                  <a:pt x="418210" y="2413000"/>
                </a:lnTo>
                <a:lnTo>
                  <a:pt x="418210" y="2425700"/>
                </a:lnTo>
                <a:lnTo>
                  <a:pt x="428751" y="2438400"/>
                </a:lnTo>
                <a:lnTo>
                  <a:pt x="421767" y="2451100"/>
                </a:lnTo>
                <a:lnTo>
                  <a:pt x="408685" y="2451100"/>
                </a:lnTo>
                <a:lnTo>
                  <a:pt x="402589" y="2463800"/>
                </a:lnTo>
                <a:lnTo>
                  <a:pt x="389508" y="2476500"/>
                </a:lnTo>
                <a:lnTo>
                  <a:pt x="1268730" y="2476500"/>
                </a:lnTo>
                <a:lnTo>
                  <a:pt x="1288669" y="2463800"/>
                </a:lnTo>
                <a:lnTo>
                  <a:pt x="1685797" y="2463800"/>
                </a:lnTo>
                <a:lnTo>
                  <a:pt x="1685797" y="2298700"/>
                </a:lnTo>
                <a:lnTo>
                  <a:pt x="343281" y="2298700"/>
                </a:lnTo>
                <a:lnTo>
                  <a:pt x="343471" y="2297342"/>
                </a:lnTo>
                <a:lnTo>
                  <a:pt x="330199" y="2286000"/>
                </a:lnTo>
                <a:lnTo>
                  <a:pt x="327659" y="2273300"/>
                </a:lnTo>
                <a:close/>
              </a:path>
              <a:path w="3467100" h="2641600">
                <a:moveTo>
                  <a:pt x="1938782" y="2463800"/>
                </a:moveTo>
                <a:lnTo>
                  <a:pt x="1840230" y="2463800"/>
                </a:lnTo>
                <a:lnTo>
                  <a:pt x="1882139" y="2476500"/>
                </a:lnTo>
                <a:lnTo>
                  <a:pt x="1944878" y="2476500"/>
                </a:lnTo>
                <a:lnTo>
                  <a:pt x="1938782" y="2463800"/>
                </a:lnTo>
                <a:close/>
              </a:path>
              <a:path w="3467100" h="2641600">
                <a:moveTo>
                  <a:pt x="2163572" y="2400300"/>
                </a:moveTo>
                <a:lnTo>
                  <a:pt x="2024125" y="2400300"/>
                </a:lnTo>
                <a:lnTo>
                  <a:pt x="2068575" y="2413000"/>
                </a:lnTo>
                <a:lnTo>
                  <a:pt x="2106041" y="2425700"/>
                </a:lnTo>
                <a:lnTo>
                  <a:pt x="2139187" y="2413000"/>
                </a:lnTo>
                <a:lnTo>
                  <a:pt x="2163572" y="2400300"/>
                </a:lnTo>
                <a:close/>
              </a:path>
              <a:path w="3467100" h="2641600">
                <a:moveTo>
                  <a:pt x="318896" y="2197100"/>
                </a:moveTo>
                <a:lnTo>
                  <a:pt x="303275" y="2197100"/>
                </a:lnTo>
                <a:lnTo>
                  <a:pt x="304926" y="2209800"/>
                </a:lnTo>
                <a:lnTo>
                  <a:pt x="292734" y="2222500"/>
                </a:lnTo>
                <a:lnTo>
                  <a:pt x="300608" y="2222500"/>
                </a:lnTo>
                <a:lnTo>
                  <a:pt x="296291" y="2235200"/>
                </a:lnTo>
                <a:lnTo>
                  <a:pt x="301497" y="2235200"/>
                </a:lnTo>
                <a:lnTo>
                  <a:pt x="298831" y="2247900"/>
                </a:lnTo>
                <a:lnTo>
                  <a:pt x="304926" y="2260600"/>
                </a:lnTo>
                <a:lnTo>
                  <a:pt x="331978" y="2260600"/>
                </a:lnTo>
                <a:lnTo>
                  <a:pt x="331978" y="2273300"/>
                </a:lnTo>
                <a:lnTo>
                  <a:pt x="345058" y="2286000"/>
                </a:lnTo>
                <a:lnTo>
                  <a:pt x="343471" y="2297342"/>
                </a:lnTo>
                <a:lnTo>
                  <a:pt x="345058" y="2298700"/>
                </a:lnTo>
                <a:lnTo>
                  <a:pt x="1685797" y="2298700"/>
                </a:lnTo>
                <a:lnTo>
                  <a:pt x="1685797" y="2209800"/>
                </a:lnTo>
                <a:lnTo>
                  <a:pt x="338073" y="2209800"/>
                </a:lnTo>
                <a:lnTo>
                  <a:pt x="318896" y="2197100"/>
                </a:lnTo>
                <a:close/>
              </a:path>
              <a:path w="3467100" h="2641600">
                <a:moveTo>
                  <a:pt x="314579" y="2260600"/>
                </a:moveTo>
                <a:lnTo>
                  <a:pt x="303275" y="2260600"/>
                </a:lnTo>
                <a:lnTo>
                  <a:pt x="305816" y="2273300"/>
                </a:lnTo>
                <a:lnTo>
                  <a:pt x="314579" y="2260600"/>
                </a:lnTo>
                <a:close/>
              </a:path>
              <a:path w="3467100" h="2641600">
                <a:moveTo>
                  <a:pt x="307594" y="1358900"/>
                </a:moveTo>
                <a:lnTo>
                  <a:pt x="23494" y="1358900"/>
                </a:lnTo>
                <a:lnTo>
                  <a:pt x="31368" y="1384300"/>
                </a:lnTo>
                <a:lnTo>
                  <a:pt x="50545" y="1397000"/>
                </a:lnTo>
                <a:lnTo>
                  <a:pt x="61848" y="1422400"/>
                </a:lnTo>
                <a:lnTo>
                  <a:pt x="76707" y="1435100"/>
                </a:lnTo>
                <a:lnTo>
                  <a:pt x="81025" y="1460500"/>
                </a:lnTo>
                <a:lnTo>
                  <a:pt x="109728" y="1498600"/>
                </a:lnTo>
                <a:lnTo>
                  <a:pt x="115950" y="1536700"/>
                </a:lnTo>
                <a:lnTo>
                  <a:pt x="122808" y="1536700"/>
                </a:lnTo>
                <a:lnTo>
                  <a:pt x="127254" y="1562100"/>
                </a:lnTo>
                <a:lnTo>
                  <a:pt x="131571" y="1587500"/>
                </a:lnTo>
                <a:lnTo>
                  <a:pt x="140334" y="1600200"/>
                </a:lnTo>
                <a:lnTo>
                  <a:pt x="148970" y="1612900"/>
                </a:lnTo>
                <a:lnTo>
                  <a:pt x="155956" y="1651000"/>
                </a:lnTo>
                <a:lnTo>
                  <a:pt x="162051" y="1651000"/>
                </a:lnTo>
                <a:lnTo>
                  <a:pt x="171704" y="1689100"/>
                </a:lnTo>
                <a:lnTo>
                  <a:pt x="208280" y="1752600"/>
                </a:lnTo>
                <a:lnTo>
                  <a:pt x="206501" y="1752600"/>
                </a:lnTo>
                <a:lnTo>
                  <a:pt x="224789" y="1778000"/>
                </a:lnTo>
                <a:lnTo>
                  <a:pt x="242188" y="1816100"/>
                </a:lnTo>
                <a:lnTo>
                  <a:pt x="258825" y="1828800"/>
                </a:lnTo>
                <a:lnTo>
                  <a:pt x="274446" y="1866900"/>
                </a:lnTo>
                <a:lnTo>
                  <a:pt x="297180" y="1892300"/>
                </a:lnTo>
                <a:lnTo>
                  <a:pt x="304926" y="1905000"/>
                </a:lnTo>
                <a:lnTo>
                  <a:pt x="347725" y="1955800"/>
                </a:lnTo>
                <a:lnTo>
                  <a:pt x="372109" y="1993900"/>
                </a:lnTo>
                <a:lnTo>
                  <a:pt x="373760" y="2006600"/>
                </a:lnTo>
                <a:lnTo>
                  <a:pt x="384301" y="2019300"/>
                </a:lnTo>
                <a:lnTo>
                  <a:pt x="380745" y="2032000"/>
                </a:lnTo>
                <a:lnTo>
                  <a:pt x="391286" y="2057400"/>
                </a:lnTo>
                <a:lnTo>
                  <a:pt x="388619" y="2070100"/>
                </a:lnTo>
                <a:lnTo>
                  <a:pt x="398144" y="2108200"/>
                </a:lnTo>
                <a:lnTo>
                  <a:pt x="391286" y="2108200"/>
                </a:lnTo>
                <a:lnTo>
                  <a:pt x="395605" y="2146300"/>
                </a:lnTo>
                <a:lnTo>
                  <a:pt x="392937" y="2159000"/>
                </a:lnTo>
                <a:lnTo>
                  <a:pt x="376428" y="2184400"/>
                </a:lnTo>
                <a:lnTo>
                  <a:pt x="355472" y="2209800"/>
                </a:lnTo>
                <a:lnTo>
                  <a:pt x="1685797" y="2209800"/>
                </a:lnTo>
                <a:lnTo>
                  <a:pt x="1685797" y="1866900"/>
                </a:lnTo>
                <a:lnTo>
                  <a:pt x="290194" y="1866900"/>
                </a:lnTo>
                <a:lnTo>
                  <a:pt x="285749" y="1854200"/>
                </a:lnTo>
                <a:lnTo>
                  <a:pt x="1685797" y="1854200"/>
                </a:lnTo>
                <a:lnTo>
                  <a:pt x="1685797" y="1511300"/>
                </a:lnTo>
                <a:lnTo>
                  <a:pt x="1680209" y="1511300"/>
                </a:lnTo>
                <a:lnTo>
                  <a:pt x="1685797" y="1498600"/>
                </a:lnTo>
                <a:lnTo>
                  <a:pt x="1685797" y="1409700"/>
                </a:lnTo>
                <a:lnTo>
                  <a:pt x="555879" y="1409700"/>
                </a:lnTo>
                <a:lnTo>
                  <a:pt x="544575" y="1397000"/>
                </a:lnTo>
                <a:lnTo>
                  <a:pt x="365124" y="1397000"/>
                </a:lnTo>
                <a:lnTo>
                  <a:pt x="342392" y="1384300"/>
                </a:lnTo>
                <a:lnTo>
                  <a:pt x="334644" y="1384300"/>
                </a:lnTo>
                <a:lnTo>
                  <a:pt x="324993" y="1371600"/>
                </a:lnTo>
                <a:lnTo>
                  <a:pt x="311911" y="1371600"/>
                </a:lnTo>
                <a:lnTo>
                  <a:pt x="307594" y="1358900"/>
                </a:lnTo>
                <a:close/>
              </a:path>
              <a:path w="3467100" h="2641600">
                <a:moveTo>
                  <a:pt x="1685797" y="1854200"/>
                </a:moveTo>
                <a:lnTo>
                  <a:pt x="285749" y="1854200"/>
                </a:lnTo>
                <a:lnTo>
                  <a:pt x="290194" y="1866900"/>
                </a:lnTo>
                <a:lnTo>
                  <a:pt x="1685797" y="1866900"/>
                </a:lnTo>
                <a:lnTo>
                  <a:pt x="1685797" y="1854200"/>
                </a:lnTo>
                <a:close/>
              </a:path>
              <a:path w="3467100" h="2641600">
                <a:moveTo>
                  <a:pt x="1685797" y="1498600"/>
                </a:moveTo>
                <a:lnTo>
                  <a:pt x="1680209" y="1511300"/>
                </a:lnTo>
                <a:lnTo>
                  <a:pt x="1685797" y="1511300"/>
                </a:lnTo>
                <a:lnTo>
                  <a:pt x="1685797" y="1498600"/>
                </a:lnTo>
                <a:close/>
              </a:path>
              <a:path w="3467100" h="2641600">
                <a:moveTo>
                  <a:pt x="746759" y="533400"/>
                </a:moveTo>
                <a:lnTo>
                  <a:pt x="746759" y="1295400"/>
                </a:lnTo>
                <a:lnTo>
                  <a:pt x="720597" y="1295400"/>
                </a:lnTo>
                <a:lnTo>
                  <a:pt x="707517" y="1308100"/>
                </a:lnTo>
                <a:lnTo>
                  <a:pt x="655193" y="1308100"/>
                </a:lnTo>
                <a:lnTo>
                  <a:pt x="648334" y="1320800"/>
                </a:lnTo>
                <a:lnTo>
                  <a:pt x="641349" y="1333500"/>
                </a:lnTo>
                <a:lnTo>
                  <a:pt x="639571" y="1346200"/>
                </a:lnTo>
                <a:lnTo>
                  <a:pt x="633475" y="1346200"/>
                </a:lnTo>
                <a:lnTo>
                  <a:pt x="620394" y="1358900"/>
                </a:lnTo>
                <a:lnTo>
                  <a:pt x="591693" y="1358900"/>
                </a:lnTo>
                <a:lnTo>
                  <a:pt x="586358" y="1371600"/>
                </a:lnTo>
                <a:lnTo>
                  <a:pt x="597788" y="1384300"/>
                </a:lnTo>
                <a:lnTo>
                  <a:pt x="595121" y="1397000"/>
                </a:lnTo>
                <a:lnTo>
                  <a:pt x="587247" y="1397000"/>
                </a:lnTo>
                <a:lnTo>
                  <a:pt x="568959" y="1409700"/>
                </a:lnTo>
                <a:lnTo>
                  <a:pt x="1685797" y="1409700"/>
                </a:lnTo>
                <a:lnTo>
                  <a:pt x="1685797" y="1219200"/>
                </a:lnTo>
                <a:lnTo>
                  <a:pt x="1680209" y="1206500"/>
                </a:lnTo>
                <a:lnTo>
                  <a:pt x="1684273" y="1193800"/>
                </a:lnTo>
                <a:lnTo>
                  <a:pt x="1685797" y="1193800"/>
                </a:lnTo>
                <a:lnTo>
                  <a:pt x="1685797" y="1168400"/>
                </a:lnTo>
                <a:lnTo>
                  <a:pt x="1680209" y="1168400"/>
                </a:lnTo>
                <a:lnTo>
                  <a:pt x="1681733" y="1155700"/>
                </a:lnTo>
                <a:lnTo>
                  <a:pt x="1685797" y="1155700"/>
                </a:lnTo>
                <a:lnTo>
                  <a:pt x="1685797" y="977900"/>
                </a:lnTo>
                <a:lnTo>
                  <a:pt x="890523" y="977900"/>
                </a:lnTo>
                <a:lnTo>
                  <a:pt x="889634" y="965200"/>
                </a:lnTo>
                <a:lnTo>
                  <a:pt x="881760" y="965200"/>
                </a:lnTo>
                <a:lnTo>
                  <a:pt x="881760" y="952500"/>
                </a:lnTo>
                <a:lnTo>
                  <a:pt x="880871" y="952500"/>
                </a:lnTo>
                <a:lnTo>
                  <a:pt x="874775" y="927100"/>
                </a:lnTo>
                <a:lnTo>
                  <a:pt x="879220" y="927100"/>
                </a:lnTo>
                <a:lnTo>
                  <a:pt x="879220" y="914400"/>
                </a:lnTo>
                <a:lnTo>
                  <a:pt x="873124" y="901700"/>
                </a:lnTo>
                <a:lnTo>
                  <a:pt x="876554" y="876300"/>
                </a:lnTo>
                <a:lnTo>
                  <a:pt x="892301" y="876300"/>
                </a:lnTo>
                <a:lnTo>
                  <a:pt x="897508" y="863600"/>
                </a:lnTo>
                <a:lnTo>
                  <a:pt x="912241" y="850900"/>
                </a:lnTo>
                <a:lnTo>
                  <a:pt x="918463" y="825500"/>
                </a:lnTo>
                <a:lnTo>
                  <a:pt x="927099" y="812800"/>
                </a:lnTo>
                <a:lnTo>
                  <a:pt x="918463" y="812800"/>
                </a:lnTo>
                <a:lnTo>
                  <a:pt x="922782" y="800100"/>
                </a:lnTo>
                <a:lnTo>
                  <a:pt x="916685" y="787400"/>
                </a:lnTo>
                <a:lnTo>
                  <a:pt x="922782" y="774700"/>
                </a:lnTo>
                <a:lnTo>
                  <a:pt x="914907" y="774700"/>
                </a:lnTo>
                <a:lnTo>
                  <a:pt x="916685" y="762000"/>
                </a:lnTo>
                <a:lnTo>
                  <a:pt x="910589" y="762000"/>
                </a:lnTo>
                <a:lnTo>
                  <a:pt x="912241" y="749300"/>
                </a:lnTo>
                <a:lnTo>
                  <a:pt x="906144" y="749300"/>
                </a:lnTo>
                <a:lnTo>
                  <a:pt x="899286" y="736600"/>
                </a:lnTo>
                <a:lnTo>
                  <a:pt x="896619" y="736600"/>
                </a:lnTo>
                <a:lnTo>
                  <a:pt x="887857" y="723900"/>
                </a:lnTo>
                <a:lnTo>
                  <a:pt x="890523" y="711200"/>
                </a:lnTo>
                <a:lnTo>
                  <a:pt x="892301" y="711200"/>
                </a:lnTo>
                <a:lnTo>
                  <a:pt x="886206" y="698500"/>
                </a:lnTo>
                <a:lnTo>
                  <a:pt x="877443" y="685800"/>
                </a:lnTo>
                <a:lnTo>
                  <a:pt x="886206" y="685800"/>
                </a:lnTo>
                <a:lnTo>
                  <a:pt x="887857" y="673100"/>
                </a:lnTo>
                <a:lnTo>
                  <a:pt x="872235" y="673100"/>
                </a:lnTo>
                <a:lnTo>
                  <a:pt x="872235" y="660400"/>
                </a:lnTo>
                <a:lnTo>
                  <a:pt x="864361" y="660400"/>
                </a:lnTo>
                <a:lnTo>
                  <a:pt x="860044" y="647700"/>
                </a:lnTo>
                <a:lnTo>
                  <a:pt x="851281" y="635000"/>
                </a:lnTo>
                <a:lnTo>
                  <a:pt x="844295" y="635000"/>
                </a:lnTo>
                <a:lnTo>
                  <a:pt x="839978" y="622300"/>
                </a:lnTo>
                <a:lnTo>
                  <a:pt x="844295" y="609600"/>
                </a:lnTo>
                <a:lnTo>
                  <a:pt x="835659" y="609600"/>
                </a:lnTo>
                <a:lnTo>
                  <a:pt x="832993" y="596900"/>
                </a:lnTo>
                <a:lnTo>
                  <a:pt x="826007" y="596900"/>
                </a:lnTo>
                <a:lnTo>
                  <a:pt x="826896" y="584200"/>
                </a:lnTo>
                <a:lnTo>
                  <a:pt x="808608" y="584200"/>
                </a:lnTo>
                <a:lnTo>
                  <a:pt x="800734" y="571500"/>
                </a:lnTo>
                <a:lnTo>
                  <a:pt x="792987" y="571500"/>
                </a:lnTo>
                <a:lnTo>
                  <a:pt x="788543" y="558800"/>
                </a:lnTo>
                <a:lnTo>
                  <a:pt x="765047" y="558800"/>
                </a:lnTo>
                <a:lnTo>
                  <a:pt x="765047" y="546100"/>
                </a:lnTo>
                <a:lnTo>
                  <a:pt x="746759" y="533400"/>
                </a:lnTo>
                <a:close/>
              </a:path>
              <a:path w="3467100" h="2641600">
                <a:moveTo>
                  <a:pt x="399922" y="1384300"/>
                </a:moveTo>
                <a:lnTo>
                  <a:pt x="380745" y="1384300"/>
                </a:lnTo>
                <a:lnTo>
                  <a:pt x="365124" y="1397000"/>
                </a:lnTo>
                <a:lnTo>
                  <a:pt x="413893" y="1397000"/>
                </a:lnTo>
                <a:lnTo>
                  <a:pt x="399922" y="1384300"/>
                </a:lnTo>
                <a:close/>
              </a:path>
              <a:path w="3467100" h="2641600">
                <a:moveTo>
                  <a:pt x="534161" y="1384300"/>
                </a:moveTo>
                <a:lnTo>
                  <a:pt x="424306" y="1384300"/>
                </a:lnTo>
                <a:lnTo>
                  <a:pt x="413893" y="1397000"/>
                </a:lnTo>
                <a:lnTo>
                  <a:pt x="536701" y="1397000"/>
                </a:lnTo>
                <a:lnTo>
                  <a:pt x="534161" y="1384300"/>
                </a:lnTo>
                <a:close/>
              </a:path>
              <a:path w="3467100" h="2641600">
                <a:moveTo>
                  <a:pt x="479297" y="1371600"/>
                </a:moveTo>
                <a:lnTo>
                  <a:pt x="457454" y="1384300"/>
                </a:lnTo>
                <a:lnTo>
                  <a:pt x="522858" y="1384300"/>
                </a:lnTo>
                <a:lnTo>
                  <a:pt x="479297" y="1371600"/>
                </a:lnTo>
                <a:close/>
              </a:path>
              <a:path w="3467100" h="2641600">
                <a:moveTo>
                  <a:pt x="206501" y="1320800"/>
                </a:moveTo>
                <a:lnTo>
                  <a:pt x="1777" y="1320800"/>
                </a:lnTo>
                <a:lnTo>
                  <a:pt x="0" y="1333500"/>
                </a:lnTo>
                <a:lnTo>
                  <a:pt x="24383" y="1358900"/>
                </a:lnTo>
                <a:lnTo>
                  <a:pt x="203834" y="1358900"/>
                </a:lnTo>
                <a:lnTo>
                  <a:pt x="206501" y="1320800"/>
                </a:lnTo>
                <a:close/>
              </a:path>
              <a:path w="3467100" h="2641600">
                <a:moveTo>
                  <a:pt x="241299" y="1346200"/>
                </a:moveTo>
                <a:lnTo>
                  <a:pt x="217805" y="1346200"/>
                </a:lnTo>
                <a:lnTo>
                  <a:pt x="203834" y="1358900"/>
                </a:lnTo>
                <a:lnTo>
                  <a:pt x="245744" y="1358900"/>
                </a:lnTo>
                <a:lnTo>
                  <a:pt x="241299" y="1346200"/>
                </a:lnTo>
                <a:close/>
              </a:path>
              <a:path w="3467100" h="2641600">
                <a:moveTo>
                  <a:pt x="191643" y="1308100"/>
                </a:moveTo>
                <a:lnTo>
                  <a:pt x="31368" y="1308100"/>
                </a:lnTo>
                <a:lnTo>
                  <a:pt x="6095" y="1320800"/>
                </a:lnTo>
                <a:lnTo>
                  <a:pt x="195198" y="1320800"/>
                </a:lnTo>
                <a:lnTo>
                  <a:pt x="191643" y="1308100"/>
                </a:lnTo>
                <a:close/>
              </a:path>
              <a:path w="3467100" h="2641600">
                <a:moveTo>
                  <a:pt x="46227" y="1295400"/>
                </a:moveTo>
                <a:lnTo>
                  <a:pt x="35686" y="1308100"/>
                </a:lnTo>
                <a:lnTo>
                  <a:pt x="50545" y="1308100"/>
                </a:lnTo>
                <a:lnTo>
                  <a:pt x="46227" y="1295400"/>
                </a:lnTo>
                <a:close/>
              </a:path>
              <a:path w="3467100" h="2641600">
                <a:moveTo>
                  <a:pt x="184784" y="1244600"/>
                </a:moveTo>
                <a:lnTo>
                  <a:pt x="160273" y="1257300"/>
                </a:lnTo>
                <a:lnTo>
                  <a:pt x="63626" y="1257300"/>
                </a:lnTo>
                <a:lnTo>
                  <a:pt x="63626" y="1270000"/>
                </a:lnTo>
                <a:lnTo>
                  <a:pt x="74929" y="1282700"/>
                </a:lnTo>
                <a:lnTo>
                  <a:pt x="66166" y="1282700"/>
                </a:lnTo>
                <a:lnTo>
                  <a:pt x="67944" y="1295400"/>
                </a:lnTo>
                <a:lnTo>
                  <a:pt x="59308" y="1308100"/>
                </a:lnTo>
                <a:lnTo>
                  <a:pt x="184784" y="1308100"/>
                </a:lnTo>
                <a:lnTo>
                  <a:pt x="189103" y="1295400"/>
                </a:lnTo>
                <a:lnTo>
                  <a:pt x="196087" y="1295400"/>
                </a:lnTo>
                <a:lnTo>
                  <a:pt x="202183" y="1282700"/>
                </a:lnTo>
                <a:lnTo>
                  <a:pt x="195198" y="1270000"/>
                </a:lnTo>
                <a:lnTo>
                  <a:pt x="184784" y="1244600"/>
                </a:lnTo>
                <a:close/>
              </a:path>
              <a:path w="3467100" h="2641600">
                <a:moveTo>
                  <a:pt x="131571" y="1206500"/>
                </a:moveTo>
                <a:lnTo>
                  <a:pt x="120268" y="1219200"/>
                </a:lnTo>
                <a:lnTo>
                  <a:pt x="90678" y="1219200"/>
                </a:lnTo>
                <a:lnTo>
                  <a:pt x="92329" y="1244600"/>
                </a:lnTo>
                <a:lnTo>
                  <a:pt x="74040" y="1244600"/>
                </a:lnTo>
                <a:lnTo>
                  <a:pt x="77596" y="1257300"/>
                </a:lnTo>
                <a:lnTo>
                  <a:pt x="160273" y="1257300"/>
                </a:lnTo>
                <a:lnTo>
                  <a:pt x="153416" y="1244600"/>
                </a:lnTo>
                <a:lnTo>
                  <a:pt x="155956" y="1231900"/>
                </a:lnTo>
                <a:lnTo>
                  <a:pt x="144653" y="1219200"/>
                </a:lnTo>
                <a:lnTo>
                  <a:pt x="131571" y="1206500"/>
                </a:lnTo>
                <a:close/>
              </a:path>
              <a:path w="3467100" h="2641600">
                <a:moveTo>
                  <a:pt x="79247" y="1231900"/>
                </a:moveTo>
                <a:lnTo>
                  <a:pt x="85343" y="1244600"/>
                </a:lnTo>
                <a:lnTo>
                  <a:pt x="88010" y="1244600"/>
                </a:lnTo>
                <a:lnTo>
                  <a:pt x="79247" y="1231900"/>
                </a:lnTo>
                <a:close/>
              </a:path>
              <a:path w="3467100" h="2641600">
                <a:moveTo>
                  <a:pt x="1685797" y="1193800"/>
                </a:moveTo>
                <a:lnTo>
                  <a:pt x="1684273" y="1193800"/>
                </a:lnTo>
                <a:lnTo>
                  <a:pt x="1680209" y="1206500"/>
                </a:lnTo>
                <a:lnTo>
                  <a:pt x="1685797" y="1219200"/>
                </a:lnTo>
                <a:lnTo>
                  <a:pt x="1685797" y="1193800"/>
                </a:lnTo>
                <a:close/>
              </a:path>
              <a:path w="3467100" h="2641600">
                <a:moveTo>
                  <a:pt x="1685797" y="1155700"/>
                </a:moveTo>
                <a:lnTo>
                  <a:pt x="1681733" y="1155700"/>
                </a:lnTo>
                <a:lnTo>
                  <a:pt x="1680209" y="1168400"/>
                </a:lnTo>
                <a:lnTo>
                  <a:pt x="1685797" y="1168400"/>
                </a:lnTo>
                <a:lnTo>
                  <a:pt x="1685797" y="1155700"/>
                </a:lnTo>
                <a:close/>
              </a:path>
              <a:path w="3467100" h="2641600">
                <a:moveTo>
                  <a:pt x="3290188" y="952500"/>
                </a:moveTo>
                <a:lnTo>
                  <a:pt x="3272789" y="952500"/>
                </a:lnTo>
                <a:lnTo>
                  <a:pt x="3264027" y="1016000"/>
                </a:lnTo>
                <a:lnTo>
                  <a:pt x="3264027" y="1066800"/>
                </a:lnTo>
                <a:lnTo>
                  <a:pt x="3437617" y="1066800"/>
                </a:lnTo>
                <a:lnTo>
                  <a:pt x="3457575" y="1016000"/>
                </a:lnTo>
                <a:lnTo>
                  <a:pt x="3467100" y="965200"/>
                </a:lnTo>
                <a:lnTo>
                  <a:pt x="3294633" y="965200"/>
                </a:lnTo>
                <a:lnTo>
                  <a:pt x="3290188" y="952500"/>
                </a:lnTo>
                <a:close/>
              </a:path>
              <a:path w="3467100" h="2641600">
                <a:moveTo>
                  <a:pt x="3116834" y="1041400"/>
                </a:moveTo>
                <a:lnTo>
                  <a:pt x="3114167" y="1054100"/>
                </a:lnTo>
                <a:lnTo>
                  <a:pt x="3139947" y="1054100"/>
                </a:lnTo>
                <a:lnTo>
                  <a:pt x="3116834" y="1041400"/>
                </a:lnTo>
                <a:close/>
              </a:path>
              <a:path w="3467100" h="2641600">
                <a:moveTo>
                  <a:pt x="1685797" y="736600"/>
                </a:moveTo>
                <a:lnTo>
                  <a:pt x="1327911" y="736600"/>
                </a:lnTo>
                <a:lnTo>
                  <a:pt x="1327022" y="749300"/>
                </a:lnTo>
                <a:lnTo>
                  <a:pt x="1331468" y="749300"/>
                </a:lnTo>
                <a:lnTo>
                  <a:pt x="1316608" y="762000"/>
                </a:lnTo>
                <a:lnTo>
                  <a:pt x="1323594" y="774700"/>
                </a:lnTo>
                <a:lnTo>
                  <a:pt x="1318386" y="774700"/>
                </a:lnTo>
                <a:lnTo>
                  <a:pt x="1319275" y="787400"/>
                </a:lnTo>
                <a:lnTo>
                  <a:pt x="1306195" y="787400"/>
                </a:lnTo>
                <a:lnTo>
                  <a:pt x="1307845" y="800100"/>
                </a:lnTo>
                <a:lnTo>
                  <a:pt x="1299209" y="812800"/>
                </a:lnTo>
                <a:lnTo>
                  <a:pt x="1313942" y="812800"/>
                </a:lnTo>
                <a:lnTo>
                  <a:pt x="1314069" y="825500"/>
                </a:lnTo>
                <a:lnTo>
                  <a:pt x="1287907" y="825500"/>
                </a:lnTo>
                <a:lnTo>
                  <a:pt x="1283461" y="838200"/>
                </a:lnTo>
                <a:lnTo>
                  <a:pt x="1254759" y="838200"/>
                </a:lnTo>
                <a:lnTo>
                  <a:pt x="1251204" y="850900"/>
                </a:lnTo>
                <a:lnTo>
                  <a:pt x="1234694" y="850900"/>
                </a:lnTo>
                <a:lnTo>
                  <a:pt x="1231264" y="863600"/>
                </a:lnTo>
                <a:lnTo>
                  <a:pt x="1217295" y="863600"/>
                </a:lnTo>
                <a:lnTo>
                  <a:pt x="1206881" y="876300"/>
                </a:lnTo>
                <a:lnTo>
                  <a:pt x="1208532" y="876300"/>
                </a:lnTo>
                <a:lnTo>
                  <a:pt x="1199895" y="889000"/>
                </a:lnTo>
                <a:lnTo>
                  <a:pt x="1200658" y="889000"/>
                </a:lnTo>
                <a:lnTo>
                  <a:pt x="1184147" y="914400"/>
                </a:lnTo>
                <a:lnTo>
                  <a:pt x="1176273" y="914400"/>
                </a:lnTo>
                <a:lnTo>
                  <a:pt x="1156334" y="927100"/>
                </a:lnTo>
                <a:lnTo>
                  <a:pt x="1117092" y="927100"/>
                </a:lnTo>
                <a:lnTo>
                  <a:pt x="1123187" y="952500"/>
                </a:lnTo>
                <a:lnTo>
                  <a:pt x="1120520" y="952500"/>
                </a:lnTo>
                <a:lnTo>
                  <a:pt x="1103121" y="965200"/>
                </a:lnTo>
                <a:lnTo>
                  <a:pt x="896619" y="965200"/>
                </a:lnTo>
                <a:lnTo>
                  <a:pt x="890523" y="977900"/>
                </a:lnTo>
                <a:lnTo>
                  <a:pt x="1685797" y="977900"/>
                </a:lnTo>
                <a:lnTo>
                  <a:pt x="1685797" y="825500"/>
                </a:lnTo>
                <a:lnTo>
                  <a:pt x="1292224" y="825500"/>
                </a:lnTo>
                <a:lnTo>
                  <a:pt x="1287907" y="812800"/>
                </a:lnTo>
                <a:lnTo>
                  <a:pt x="1685797" y="812800"/>
                </a:lnTo>
                <a:lnTo>
                  <a:pt x="1685797" y="736600"/>
                </a:lnTo>
                <a:close/>
              </a:path>
              <a:path w="3467100" h="2641600">
                <a:moveTo>
                  <a:pt x="949832" y="952500"/>
                </a:moveTo>
                <a:lnTo>
                  <a:pt x="918463" y="952500"/>
                </a:lnTo>
                <a:lnTo>
                  <a:pt x="918463" y="965200"/>
                </a:lnTo>
                <a:lnTo>
                  <a:pt x="958469" y="965200"/>
                </a:lnTo>
                <a:lnTo>
                  <a:pt x="949832" y="952500"/>
                </a:lnTo>
                <a:close/>
              </a:path>
              <a:path w="3467100" h="2641600">
                <a:moveTo>
                  <a:pt x="3035808" y="952500"/>
                </a:moveTo>
                <a:lnTo>
                  <a:pt x="3034030" y="952500"/>
                </a:lnTo>
                <a:lnTo>
                  <a:pt x="3018409" y="965200"/>
                </a:lnTo>
                <a:lnTo>
                  <a:pt x="3038347" y="965200"/>
                </a:lnTo>
                <a:lnTo>
                  <a:pt x="3035808" y="952500"/>
                </a:lnTo>
                <a:close/>
              </a:path>
              <a:path w="3467100" h="2641600">
                <a:moveTo>
                  <a:pt x="1266062" y="825500"/>
                </a:moveTo>
                <a:lnTo>
                  <a:pt x="1261745" y="838200"/>
                </a:lnTo>
                <a:lnTo>
                  <a:pt x="1283461" y="838200"/>
                </a:lnTo>
                <a:lnTo>
                  <a:pt x="1266062" y="825500"/>
                </a:lnTo>
                <a:close/>
              </a:path>
              <a:path w="3467100" h="2641600">
                <a:moveTo>
                  <a:pt x="1313942" y="812800"/>
                </a:moveTo>
                <a:lnTo>
                  <a:pt x="1294764" y="812800"/>
                </a:lnTo>
                <a:lnTo>
                  <a:pt x="1292224" y="825500"/>
                </a:lnTo>
                <a:lnTo>
                  <a:pt x="1314069" y="825500"/>
                </a:lnTo>
                <a:lnTo>
                  <a:pt x="1313942" y="812800"/>
                </a:lnTo>
                <a:close/>
              </a:path>
              <a:path w="3467100" h="2641600">
                <a:moveTo>
                  <a:pt x="2292476" y="254000"/>
                </a:moveTo>
                <a:lnTo>
                  <a:pt x="2286381" y="254000"/>
                </a:lnTo>
                <a:lnTo>
                  <a:pt x="2281173" y="266700"/>
                </a:lnTo>
                <a:lnTo>
                  <a:pt x="2266442" y="279400"/>
                </a:lnTo>
                <a:lnTo>
                  <a:pt x="2246375" y="279400"/>
                </a:lnTo>
                <a:lnTo>
                  <a:pt x="2250694" y="292100"/>
                </a:lnTo>
                <a:lnTo>
                  <a:pt x="2239391" y="292100"/>
                </a:lnTo>
                <a:lnTo>
                  <a:pt x="2230628" y="304800"/>
                </a:lnTo>
                <a:lnTo>
                  <a:pt x="2235072" y="304800"/>
                </a:lnTo>
                <a:lnTo>
                  <a:pt x="2231517" y="317500"/>
                </a:lnTo>
                <a:lnTo>
                  <a:pt x="2211450" y="317500"/>
                </a:lnTo>
                <a:lnTo>
                  <a:pt x="2208910" y="342900"/>
                </a:lnTo>
                <a:lnTo>
                  <a:pt x="2202814" y="342900"/>
                </a:lnTo>
                <a:lnTo>
                  <a:pt x="2208910" y="355600"/>
                </a:lnTo>
                <a:lnTo>
                  <a:pt x="2202814" y="368300"/>
                </a:lnTo>
                <a:lnTo>
                  <a:pt x="2193162" y="393700"/>
                </a:lnTo>
                <a:lnTo>
                  <a:pt x="2188845" y="406400"/>
                </a:lnTo>
                <a:lnTo>
                  <a:pt x="2193162" y="406400"/>
                </a:lnTo>
                <a:lnTo>
                  <a:pt x="2188845" y="419100"/>
                </a:lnTo>
                <a:lnTo>
                  <a:pt x="2189734" y="431800"/>
                </a:lnTo>
                <a:lnTo>
                  <a:pt x="2172335" y="444500"/>
                </a:lnTo>
                <a:lnTo>
                  <a:pt x="2154809" y="444500"/>
                </a:lnTo>
                <a:lnTo>
                  <a:pt x="2145284" y="457200"/>
                </a:lnTo>
                <a:lnTo>
                  <a:pt x="2130424" y="457200"/>
                </a:lnTo>
                <a:lnTo>
                  <a:pt x="2114804" y="482600"/>
                </a:lnTo>
                <a:lnTo>
                  <a:pt x="2106041" y="495300"/>
                </a:lnTo>
                <a:lnTo>
                  <a:pt x="2093341" y="508000"/>
                </a:lnTo>
                <a:lnTo>
                  <a:pt x="2090420" y="508000"/>
                </a:lnTo>
                <a:lnTo>
                  <a:pt x="2009394" y="533400"/>
                </a:lnTo>
                <a:lnTo>
                  <a:pt x="1974469" y="533400"/>
                </a:lnTo>
                <a:lnTo>
                  <a:pt x="1974469" y="546100"/>
                </a:lnTo>
                <a:lnTo>
                  <a:pt x="1983232" y="558800"/>
                </a:lnTo>
                <a:lnTo>
                  <a:pt x="1982343" y="571500"/>
                </a:lnTo>
                <a:lnTo>
                  <a:pt x="1978024" y="571500"/>
                </a:lnTo>
                <a:lnTo>
                  <a:pt x="1950084" y="635000"/>
                </a:lnTo>
                <a:lnTo>
                  <a:pt x="1944878" y="647700"/>
                </a:lnTo>
                <a:lnTo>
                  <a:pt x="1936114" y="685800"/>
                </a:lnTo>
                <a:lnTo>
                  <a:pt x="1919605" y="711200"/>
                </a:lnTo>
                <a:lnTo>
                  <a:pt x="1869058" y="736600"/>
                </a:lnTo>
                <a:lnTo>
                  <a:pt x="3145535" y="736600"/>
                </a:lnTo>
                <a:lnTo>
                  <a:pt x="3240532" y="787400"/>
                </a:lnTo>
                <a:lnTo>
                  <a:pt x="3264027" y="774700"/>
                </a:lnTo>
                <a:lnTo>
                  <a:pt x="3253612" y="762000"/>
                </a:lnTo>
                <a:lnTo>
                  <a:pt x="3269360" y="711200"/>
                </a:lnTo>
                <a:lnTo>
                  <a:pt x="3264027" y="685800"/>
                </a:lnTo>
                <a:lnTo>
                  <a:pt x="3272789" y="660400"/>
                </a:lnTo>
                <a:lnTo>
                  <a:pt x="3275456" y="622300"/>
                </a:lnTo>
                <a:lnTo>
                  <a:pt x="3268472" y="520700"/>
                </a:lnTo>
                <a:lnTo>
                  <a:pt x="3271011" y="469900"/>
                </a:lnTo>
                <a:lnTo>
                  <a:pt x="3266694" y="444500"/>
                </a:lnTo>
                <a:lnTo>
                  <a:pt x="3249295" y="419100"/>
                </a:lnTo>
                <a:lnTo>
                  <a:pt x="3244087" y="381000"/>
                </a:lnTo>
                <a:lnTo>
                  <a:pt x="3244087" y="368300"/>
                </a:lnTo>
                <a:lnTo>
                  <a:pt x="3220466" y="355600"/>
                </a:lnTo>
                <a:lnTo>
                  <a:pt x="3204845" y="317500"/>
                </a:lnTo>
                <a:lnTo>
                  <a:pt x="3203067" y="304800"/>
                </a:lnTo>
                <a:lnTo>
                  <a:pt x="3176016" y="266700"/>
                </a:lnTo>
                <a:lnTo>
                  <a:pt x="2290825" y="266700"/>
                </a:lnTo>
                <a:lnTo>
                  <a:pt x="2292476" y="254000"/>
                </a:lnTo>
                <a:close/>
              </a:path>
              <a:path w="3467100" h="2641600">
                <a:moveTo>
                  <a:pt x="3125470" y="736600"/>
                </a:moveTo>
                <a:lnTo>
                  <a:pt x="1804543" y="736600"/>
                </a:lnTo>
                <a:lnTo>
                  <a:pt x="1778381" y="749300"/>
                </a:lnTo>
                <a:lnTo>
                  <a:pt x="3114167" y="749300"/>
                </a:lnTo>
                <a:lnTo>
                  <a:pt x="3125470" y="736600"/>
                </a:lnTo>
                <a:close/>
              </a:path>
              <a:path w="3467100" h="2641600">
                <a:moveTo>
                  <a:pt x="1646808" y="723900"/>
                </a:moveTo>
                <a:lnTo>
                  <a:pt x="1339214" y="723900"/>
                </a:lnTo>
                <a:lnTo>
                  <a:pt x="1334896" y="736600"/>
                </a:lnTo>
                <a:lnTo>
                  <a:pt x="1646808" y="736600"/>
                </a:lnTo>
                <a:lnTo>
                  <a:pt x="1646808" y="723900"/>
                </a:lnTo>
                <a:close/>
              </a:path>
              <a:path w="3467100" h="2641600">
                <a:moveTo>
                  <a:pt x="1655571" y="723900"/>
                </a:moveTo>
                <a:lnTo>
                  <a:pt x="1646808" y="736600"/>
                </a:lnTo>
                <a:lnTo>
                  <a:pt x="1655571" y="736600"/>
                </a:lnTo>
                <a:lnTo>
                  <a:pt x="1655571" y="723900"/>
                </a:lnTo>
                <a:close/>
              </a:path>
              <a:path w="3467100" h="2641600">
                <a:moveTo>
                  <a:pt x="1589278" y="711200"/>
                </a:moveTo>
                <a:lnTo>
                  <a:pt x="1334896" y="711200"/>
                </a:lnTo>
                <a:lnTo>
                  <a:pt x="1340993" y="723900"/>
                </a:lnTo>
                <a:lnTo>
                  <a:pt x="1587626" y="723900"/>
                </a:lnTo>
                <a:lnTo>
                  <a:pt x="1589278" y="711200"/>
                </a:lnTo>
                <a:close/>
              </a:path>
              <a:path w="3467100" h="2641600">
                <a:moveTo>
                  <a:pt x="1593722" y="711200"/>
                </a:moveTo>
                <a:lnTo>
                  <a:pt x="1587626" y="723900"/>
                </a:lnTo>
                <a:lnTo>
                  <a:pt x="1599819" y="723900"/>
                </a:lnTo>
                <a:lnTo>
                  <a:pt x="1593722" y="711200"/>
                </a:lnTo>
                <a:close/>
              </a:path>
              <a:path w="3467100" h="2641600">
                <a:moveTo>
                  <a:pt x="1633728" y="711200"/>
                </a:moveTo>
                <a:lnTo>
                  <a:pt x="1600708" y="711200"/>
                </a:lnTo>
                <a:lnTo>
                  <a:pt x="1599819" y="723900"/>
                </a:lnTo>
                <a:lnTo>
                  <a:pt x="1641601" y="723900"/>
                </a:lnTo>
                <a:lnTo>
                  <a:pt x="1633728" y="711200"/>
                </a:lnTo>
                <a:close/>
              </a:path>
              <a:path w="3467100" h="2641600">
                <a:moveTo>
                  <a:pt x="1562354" y="698500"/>
                </a:moveTo>
                <a:lnTo>
                  <a:pt x="1338453" y="698500"/>
                </a:lnTo>
                <a:lnTo>
                  <a:pt x="1345310" y="711200"/>
                </a:lnTo>
                <a:lnTo>
                  <a:pt x="1566671" y="711200"/>
                </a:lnTo>
                <a:lnTo>
                  <a:pt x="1562354" y="698500"/>
                </a:lnTo>
                <a:close/>
              </a:path>
              <a:path w="3467100" h="2641600">
                <a:moveTo>
                  <a:pt x="1549272" y="685800"/>
                </a:moveTo>
                <a:lnTo>
                  <a:pt x="1343659" y="685800"/>
                </a:lnTo>
                <a:lnTo>
                  <a:pt x="1345310" y="698500"/>
                </a:lnTo>
                <a:lnTo>
                  <a:pt x="1545717" y="698500"/>
                </a:lnTo>
                <a:lnTo>
                  <a:pt x="1549272" y="685800"/>
                </a:lnTo>
                <a:close/>
              </a:path>
              <a:path w="3467100" h="2641600">
                <a:moveTo>
                  <a:pt x="1481328" y="647700"/>
                </a:moveTo>
                <a:lnTo>
                  <a:pt x="1371472" y="647700"/>
                </a:lnTo>
                <a:lnTo>
                  <a:pt x="1369821" y="660400"/>
                </a:lnTo>
                <a:lnTo>
                  <a:pt x="1358392" y="673100"/>
                </a:lnTo>
                <a:lnTo>
                  <a:pt x="1352295" y="685800"/>
                </a:lnTo>
                <a:lnTo>
                  <a:pt x="1536192" y="685800"/>
                </a:lnTo>
                <a:lnTo>
                  <a:pt x="1530095" y="673100"/>
                </a:lnTo>
                <a:lnTo>
                  <a:pt x="1510030" y="673100"/>
                </a:lnTo>
                <a:lnTo>
                  <a:pt x="1505711" y="660400"/>
                </a:lnTo>
                <a:lnTo>
                  <a:pt x="1481328" y="660400"/>
                </a:lnTo>
                <a:lnTo>
                  <a:pt x="1481328" y="647700"/>
                </a:lnTo>
                <a:close/>
              </a:path>
              <a:path w="3467100" h="2641600">
                <a:moveTo>
                  <a:pt x="1486534" y="647700"/>
                </a:moveTo>
                <a:lnTo>
                  <a:pt x="1481328" y="660400"/>
                </a:lnTo>
                <a:lnTo>
                  <a:pt x="1494408" y="660400"/>
                </a:lnTo>
                <a:lnTo>
                  <a:pt x="1486534" y="647700"/>
                </a:lnTo>
                <a:close/>
              </a:path>
              <a:path w="3467100" h="2641600">
                <a:moveTo>
                  <a:pt x="1435099" y="635000"/>
                </a:moveTo>
                <a:lnTo>
                  <a:pt x="1422019" y="635000"/>
                </a:lnTo>
                <a:lnTo>
                  <a:pt x="1404620" y="647700"/>
                </a:lnTo>
                <a:lnTo>
                  <a:pt x="1439418" y="647700"/>
                </a:lnTo>
                <a:lnTo>
                  <a:pt x="1435099" y="635000"/>
                </a:lnTo>
                <a:close/>
              </a:path>
              <a:path w="3467100" h="2641600">
                <a:moveTo>
                  <a:pt x="1475232" y="635000"/>
                </a:moveTo>
                <a:lnTo>
                  <a:pt x="1470024" y="635000"/>
                </a:lnTo>
                <a:lnTo>
                  <a:pt x="1463929" y="647700"/>
                </a:lnTo>
                <a:lnTo>
                  <a:pt x="1472564" y="647700"/>
                </a:lnTo>
                <a:lnTo>
                  <a:pt x="1475232" y="635000"/>
                </a:lnTo>
                <a:close/>
              </a:path>
              <a:path w="3467100" h="2641600">
                <a:moveTo>
                  <a:pt x="2222754" y="304800"/>
                </a:moveTo>
                <a:lnTo>
                  <a:pt x="2218435" y="304800"/>
                </a:lnTo>
                <a:lnTo>
                  <a:pt x="2218435" y="317500"/>
                </a:lnTo>
                <a:lnTo>
                  <a:pt x="2226310" y="317500"/>
                </a:lnTo>
                <a:lnTo>
                  <a:pt x="2222754" y="304800"/>
                </a:lnTo>
                <a:close/>
              </a:path>
              <a:path w="3467100" h="2641600">
                <a:moveTo>
                  <a:pt x="2302129" y="254000"/>
                </a:moveTo>
                <a:lnTo>
                  <a:pt x="2296922" y="254000"/>
                </a:lnTo>
                <a:lnTo>
                  <a:pt x="2296922" y="266700"/>
                </a:lnTo>
                <a:lnTo>
                  <a:pt x="2306447" y="266700"/>
                </a:lnTo>
                <a:lnTo>
                  <a:pt x="2302129" y="254000"/>
                </a:lnTo>
                <a:close/>
              </a:path>
              <a:path w="3467100" h="2641600">
                <a:moveTo>
                  <a:pt x="2852800" y="12700"/>
                </a:moveTo>
                <a:lnTo>
                  <a:pt x="2641981" y="12700"/>
                </a:lnTo>
                <a:lnTo>
                  <a:pt x="2638424" y="25400"/>
                </a:lnTo>
                <a:lnTo>
                  <a:pt x="2631439" y="38100"/>
                </a:lnTo>
                <a:lnTo>
                  <a:pt x="2631439" y="50800"/>
                </a:lnTo>
                <a:lnTo>
                  <a:pt x="2621914" y="63500"/>
                </a:lnTo>
                <a:lnTo>
                  <a:pt x="2602737" y="63500"/>
                </a:lnTo>
                <a:lnTo>
                  <a:pt x="2562606" y="88900"/>
                </a:lnTo>
                <a:lnTo>
                  <a:pt x="2499868" y="88900"/>
                </a:lnTo>
                <a:lnTo>
                  <a:pt x="2485897" y="101600"/>
                </a:lnTo>
                <a:lnTo>
                  <a:pt x="2461513" y="114300"/>
                </a:lnTo>
                <a:lnTo>
                  <a:pt x="2459862" y="127000"/>
                </a:lnTo>
                <a:lnTo>
                  <a:pt x="2437130" y="139700"/>
                </a:lnTo>
                <a:lnTo>
                  <a:pt x="2437130" y="152400"/>
                </a:lnTo>
                <a:lnTo>
                  <a:pt x="2415412" y="165100"/>
                </a:lnTo>
                <a:lnTo>
                  <a:pt x="2415412" y="190500"/>
                </a:lnTo>
                <a:lnTo>
                  <a:pt x="2389250" y="190500"/>
                </a:lnTo>
                <a:lnTo>
                  <a:pt x="2387472" y="203200"/>
                </a:lnTo>
                <a:lnTo>
                  <a:pt x="2383155" y="203200"/>
                </a:lnTo>
                <a:lnTo>
                  <a:pt x="2373503" y="215900"/>
                </a:lnTo>
                <a:lnTo>
                  <a:pt x="2344800" y="215900"/>
                </a:lnTo>
                <a:lnTo>
                  <a:pt x="2344800" y="228600"/>
                </a:lnTo>
                <a:lnTo>
                  <a:pt x="2338705" y="228600"/>
                </a:lnTo>
                <a:lnTo>
                  <a:pt x="2336926" y="241300"/>
                </a:lnTo>
                <a:lnTo>
                  <a:pt x="2328291" y="254000"/>
                </a:lnTo>
                <a:lnTo>
                  <a:pt x="2310764" y="254000"/>
                </a:lnTo>
                <a:lnTo>
                  <a:pt x="2306447" y="266700"/>
                </a:lnTo>
                <a:lnTo>
                  <a:pt x="3176016" y="266700"/>
                </a:lnTo>
                <a:lnTo>
                  <a:pt x="3176905" y="215900"/>
                </a:lnTo>
                <a:lnTo>
                  <a:pt x="3123819" y="50800"/>
                </a:lnTo>
                <a:lnTo>
                  <a:pt x="3103753" y="50800"/>
                </a:lnTo>
                <a:lnTo>
                  <a:pt x="3092449" y="38100"/>
                </a:lnTo>
                <a:lnTo>
                  <a:pt x="2874645" y="38100"/>
                </a:lnTo>
                <a:lnTo>
                  <a:pt x="2861563" y="25400"/>
                </a:lnTo>
                <a:lnTo>
                  <a:pt x="2853689" y="25400"/>
                </a:lnTo>
                <a:lnTo>
                  <a:pt x="2852800" y="12700"/>
                </a:lnTo>
                <a:close/>
              </a:path>
              <a:path w="3467100" h="2641600">
                <a:moveTo>
                  <a:pt x="2897250" y="25400"/>
                </a:moveTo>
                <a:lnTo>
                  <a:pt x="2874645" y="38100"/>
                </a:lnTo>
                <a:lnTo>
                  <a:pt x="2908554" y="38100"/>
                </a:lnTo>
                <a:lnTo>
                  <a:pt x="2897250" y="25400"/>
                </a:lnTo>
                <a:close/>
              </a:path>
              <a:path w="3467100" h="2641600">
                <a:moveTo>
                  <a:pt x="3024505" y="25400"/>
                </a:moveTo>
                <a:lnTo>
                  <a:pt x="2996564" y="38100"/>
                </a:lnTo>
                <a:lnTo>
                  <a:pt x="3044444" y="38100"/>
                </a:lnTo>
                <a:lnTo>
                  <a:pt x="3024505" y="25400"/>
                </a:lnTo>
                <a:close/>
              </a:path>
              <a:path w="3467100" h="2641600">
                <a:moveTo>
                  <a:pt x="2735198" y="0"/>
                </a:moveTo>
                <a:lnTo>
                  <a:pt x="2708147" y="12700"/>
                </a:lnTo>
                <a:lnTo>
                  <a:pt x="2748280" y="12700"/>
                </a:lnTo>
                <a:lnTo>
                  <a:pt x="2735198" y="0"/>
                </a:lnTo>
                <a:close/>
              </a:path>
              <a:path w="3467100" h="2641600">
                <a:moveTo>
                  <a:pt x="2800476" y="0"/>
                </a:moveTo>
                <a:lnTo>
                  <a:pt x="2751709" y="0"/>
                </a:lnTo>
                <a:lnTo>
                  <a:pt x="2748280" y="12700"/>
                </a:lnTo>
                <a:lnTo>
                  <a:pt x="2824098" y="12700"/>
                </a:lnTo>
                <a:lnTo>
                  <a:pt x="2800476" y="0"/>
                </a:lnTo>
                <a:close/>
              </a:path>
            </a:pathLst>
          </a:custGeom>
          <a:solidFill>
            <a:schemeClr val="tx2">
              <a:lumMod val="40000"/>
              <a:lumOff val="60000"/>
            </a:schemeClr>
          </a:solidFill>
        </p:spPr>
        <p:txBody>
          <a:bodyPr wrap="square" lIns="0" tIns="0" rIns="0" bIns="0" rtlCol="0">
            <a:noAutofit/>
          </a:bodyPr>
          <a:lstStyle/>
          <a:p>
            <a:endParaRPr/>
          </a:p>
        </p:txBody>
      </p:sp>
      <p:sp>
        <p:nvSpPr>
          <p:cNvPr id="26" name="object 24"/>
          <p:cNvSpPr txBox="1"/>
          <p:nvPr/>
        </p:nvSpPr>
        <p:spPr>
          <a:xfrm>
            <a:off x="4015103" y="1607247"/>
            <a:ext cx="2501900" cy="1141095"/>
          </a:xfrm>
          <a:prstGeom prst="rect">
            <a:avLst/>
          </a:prstGeom>
        </p:spPr>
        <p:txBody>
          <a:bodyPr vert="horz" wrap="square" lIns="0" tIns="0" rIns="0" bIns="0" rtlCol="0">
            <a:noAutofit/>
          </a:bodyPr>
          <a:lstStyle/>
          <a:p>
            <a:pPr marR="2540" algn="ctr">
              <a:lnSpc>
                <a:spcPct val="100000"/>
              </a:lnSpc>
            </a:pPr>
            <a:r>
              <a:rPr lang="en-ZA" sz="2400" b="1" dirty="0">
                <a:latin typeface="Arial"/>
                <a:cs typeface="Arial"/>
              </a:rPr>
              <a:t>38.9</a:t>
            </a:r>
            <a:r>
              <a:rPr sz="2400" b="1" dirty="0">
                <a:latin typeface="Arial"/>
                <a:cs typeface="Arial"/>
              </a:rPr>
              <a:t> m</a:t>
            </a:r>
            <a:r>
              <a:rPr sz="2400" b="1" spc="5" dirty="0">
                <a:latin typeface="Arial"/>
                <a:cs typeface="Arial"/>
              </a:rPr>
              <a:t>i</a:t>
            </a:r>
            <a:r>
              <a:rPr sz="2400" b="1" spc="0" dirty="0">
                <a:latin typeface="Arial"/>
                <a:cs typeface="Arial"/>
              </a:rPr>
              <a:t>l</a:t>
            </a:r>
            <a:r>
              <a:rPr sz="2400" b="1" spc="5" dirty="0">
                <a:latin typeface="Arial"/>
                <a:cs typeface="Arial"/>
              </a:rPr>
              <a:t>l</a:t>
            </a:r>
            <a:r>
              <a:rPr sz="2400" b="1" spc="0" dirty="0">
                <a:latin typeface="Arial"/>
                <a:cs typeface="Arial"/>
              </a:rPr>
              <a:t>ion</a:t>
            </a:r>
            <a:endParaRPr sz="2400" dirty="0">
              <a:latin typeface="Arial"/>
              <a:cs typeface="Arial"/>
            </a:endParaRPr>
          </a:p>
          <a:p>
            <a:pPr marL="12700" marR="12700" algn="ctr">
              <a:lnSpc>
                <a:spcPct val="100000"/>
              </a:lnSpc>
              <a:spcBef>
                <a:spcPts val="10"/>
              </a:spcBef>
            </a:pPr>
            <a:r>
              <a:rPr sz="1800" dirty="0">
                <a:latin typeface="Arial"/>
                <a:cs typeface="Arial"/>
              </a:rPr>
              <a:t>p</a:t>
            </a:r>
            <a:r>
              <a:rPr sz="1800" spc="-10" dirty="0">
                <a:latin typeface="Arial"/>
                <a:cs typeface="Arial"/>
              </a:rPr>
              <a:t>e</a:t>
            </a:r>
            <a:r>
              <a:rPr sz="1800" spc="0" dirty="0">
                <a:latin typeface="Arial"/>
                <a:cs typeface="Arial"/>
              </a:rPr>
              <a:t>o</a:t>
            </a:r>
            <a:r>
              <a:rPr sz="1800" spc="-10" dirty="0">
                <a:latin typeface="Arial"/>
                <a:cs typeface="Arial"/>
              </a:rPr>
              <a:t>p</a:t>
            </a:r>
            <a:r>
              <a:rPr sz="1800" spc="0" dirty="0">
                <a:latin typeface="Arial"/>
                <a:cs typeface="Arial"/>
              </a:rPr>
              <a:t>le</a:t>
            </a:r>
            <a:r>
              <a:rPr sz="1800" spc="15" dirty="0">
                <a:latin typeface="Arial"/>
                <a:cs typeface="Arial"/>
              </a:rPr>
              <a:t> </a:t>
            </a:r>
            <a:r>
              <a:rPr sz="1800" spc="0" dirty="0">
                <a:latin typeface="Arial"/>
                <a:cs typeface="Arial"/>
              </a:rPr>
              <a:t>of</a:t>
            </a:r>
            <a:r>
              <a:rPr sz="1800" spc="-10" dirty="0">
                <a:latin typeface="Arial"/>
                <a:cs typeface="Arial"/>
              </a:rPr>
              <a:t> </a:t>
            </a:r>
            <a:r>
              <a:rPr sz="1800" spc="-40" dirty="0">
                <a:latin typeface="Arial"/>
                <a:cs typeface="Arial"/>
              </a:rPr>
              <a:t>w</a:t>
            </a:r>
            <a:r>
              <a:rPr sz="1800" spc="0" dirty="0">
                <a:latin typeface="Arial"/>
                <a:cs typeface="Arial"/>
              </a:rPr>
              <a:t>ork</a:t>
            </a:r>
            <a:r>
              <a:rPr sz="1800" spc="-10" dirty="0">
                <a:latin typeface="Arial"/>
                <a:cs typeface="Arial"/>
              </a:rPr>
              <a:t>i</a:t>
            </a:r>
            <a:r>
              <a:rPr sz="1800" spc="0" dirty="0">
                <a:latin typeface="Arial"/>
                <a:cs typeface="Arial"/>
              </a:rPr>
              <a:t>ng</a:t>
            </a:r>
            <a:r>
              <a:rPr sz="1800" spc="50" dirty="0">
                <a:latin typeface="Arial"/>
                <a:cs typeface="Arial"/>
              </a:rPr>
              <a:t> </a:t>
            </a:r>
            <a:r>
              <a:rPr sz="1800" spc="0" dirty="0">
                <a:latin typeface="Arial"/>
                <a:cs typeface="Arial"/>
              </a:rPr>
              <a:t>a</a:t>
            </a:r>
            <a:r>
              <a:rPr sz="1800" spc="-10" dirty="0">
                <a:latin typeface="Arial"/>
                <a:cs typeface="Arial"/>
              </a:rPr>
              <a:t>g</a:t>
            </a:r>
            <a:r>
              <a:rPr sz="1800" spc="0" dirty="0">
                <a:latin typeface="Arial"/>
                <a:cs typeface="Arial"/>
              </a:rPr>
              <a:t>e in S</a:t>
            </a:r>
            <a:r>
              <a:rPr sz="1800" spc="-10" dirty="0">
                <a:latin typeface="Arial"/>
                <a:cs typeface="Arial"/>
              </a:rPr>
              <a:t>o</a:t>
            </a:r>
            <a:r>
              <a:rPr sz="1800" spc="0" dirty="0">
                <a:latin typeface="Arial"/>
                <a:cs typeface="Arial"/>
              </a:rPr>
              <a:t>uth</a:t>
            </a:r>
            <a:r>
              <a:rPr sz="1800" spc="-100" dirty="0">
                <a:latin typeface="Arial"/>
                <a:cs typeface="Arial"/>
              </a:rPr>
              <a:t> </a:t>
            </a:r>
            <a:r>
              <a:rPr sz="1800" spc="0" dirty="0">
                <a:latin typeface="Arial"/>
                <a:cs typeface="Arial"/>
              </a:rPr>
              <a:t>Africa</a:t>
            </a:r>
            <a:endParaRPr sz="1800" dirty="0">
              <a:latin typeface="Arial"/>
              <a:cs typeface="Arial"/>
            </a:endParaRPr>
          </a:p>
          <a:p>
            <a:pPr marR="2540" algn="ctr">
              <a:lnSpc>
                <a:spcPct val="100000"/>
              </a:lnSpc>
              <a:spcBef>
                <a:spcPts val="5"/>
              </a:spcBef>
            </a:pPr>
            <a:r>
              <a:rPr sz="1400" dirty="0">
                <a:latin typeface="Arial"/>
                <a:cs typeface="Arial"/>
              </a:rPr>
              <a:t>(15</a:t>
            </a:r>
            <a:r>
              <a:rPr sz="1400" spc="-20" dirty="0">
                <a:latin typeface="Arial"/>
                <a:cs typeface="Arial"/>
              </a:rPr>
              <a:t> </a:t>
            </a:r>
            <a:r>
              <a:rPr sz="1400" spc="0" dirty="0">
                <a:latin typeface="Arial"/>
                <a:cs typeface="Arial"/>
              </a:rPr>
              <a:t>–</a:t>
            </a:r>
            <a:r>
              <a:rPr sz="1400" spc="-10" dirty="0">
                <a:latin typeface="Arial"/>
                <a:cs typeface="Arial"/>
              </a:rPr>
              <a:t> </a:t>
            </a:r>
            <a:r>
              <a:rPr sz="1400" spc="0" dirty="0">
                <a:latin typeface="Arial"/>
                <a:cs typeface="Arial"/>
              </a:rPr>
              <a:t>64</a:t>
            </a:r>
            <a:r>
              <a:rPr sz="1400" spc="-20" dirty="0">
                <a:latin typeface="Arial"/>
                <a:cs typeface="Arial"/>
              </a:rPr>
              <a:t> y</a:t>
            </a:r>
            <a:r>
              <a:rPr sz="1400" spc="0" dirty="0">
                <a:latin typeface="Arial"/>
                <a:cs typeface="Arial"/>
              </a:rPr>
              <a:t>ear olds)</a:t>
            </a:r>
            <a:endParaRPr sz="1400" dirty="0">
              <a:latin typeface="Arial"/>
              <a:cs typeface="Arial"/>
            </a:endParaRPr>
          </a:p>
        </p:txBody>
      </p:sp>
      <p:sp>
        <p:nvSpPr>
          <p:cNvPr id="27" name="object 25"/>
          <p:cNvSpPr/>
          <p:nvPr/>
        </p:nvSpPr>
        <p:spPr>
          <a:xfrm>
            <a:off x="1443227" y="3951732"/>
            <a:ext cx="676656" cy="565404"/>
          </a:xfrm>
          <a:prstGeom prst="rect">
            <a:avLst/>
          </a:prstGeom>
          <a:blipFill>
            <a:blip r:embed="rId11" cstate="print"/>
            <a:stretch>
              <a:fillRect/>
            </a:stretch>
          </a:blipFill>
        </p:spPr>
        <p:txBody>
          <a:bodyPr wrap="square" lIns="0" tIns="0" rIns="0" bIns="0" rtlCol="0">
            <a:noAutofit/>
          </a:bodyPr>
          <a:lstStyle/>
          <a:p>
            <a:endParaRPr/>
          </a:p>
        </p:txBody>
      </p:sp>
      <p:sp>
        <p:nvSpPr>
          <p:cNvPr id="28" name="object 26"/>
          <p:cNvSpPr/>
          <p:nvPr/>
        </p:nvSpPr>
        <p:spPr>
          <a:xfrm>
            <a:off x="1491996" y="3979164"/>
            <a:ext cx="581660" cy="468884"/>
          </a:xfrm>
          <a:custGeom>
            <a:avLst/>
            <a:gdLst/>
            <a:ahLst/>
            <a:cxnLst/>
            <a:rect l="l" t="t" r="r" b="b"/>
            <a:pathLst>
              <a:path w="581660" h="468884">
                <a:moveTo>
                  <a:pt x="581660" y="0"/>
                </a:moveTo>
                <a:lnTo>
                  <a:pt x="0" y="468884"/>
                </a:lnTo>
              </a:path>
            </a:pathLst>
          </a:custGeom>
          <a:ln w="12192">
            <a:solidFill>
              <a:srgbClr val="000000"/>
            </a:solidFill>
            <a:prstDash val="dash"/>
          </a:ln>
        </p:spPr>
        <p:txBody>
          <a:bodyPr wrap="square" lIns="0" tIns="0" rIns="0" bIns="0" rtlCol="0">
            <a:noAutofit/>
          </a:bodyPr>
          <a:lstStyle/>
          <a:p>
            <a:endParaRPr/>
          </a:p>
        </p:txBody>
      </p:sp>
      <p:sp>
        <p:nvSpPr>
          <p:cNvPr id="29" name="object 27"/>
          <p:cNvSpPr/>
          <p:nvPr/>
        </p:nvSpPr>
        <p:spPr>
          <a:xfrm>
            <a:off x="3403091" y="3976115"/>
            <a:ext cx="534924" cy="541019"/>
          </a:xfrm>
          <a:prstGeom prst="rect">
            <a:avLst/>
          </a:prstGeom>
          <a:blipFill>
            <a:blip r:embed="rId12" cstate="print"/>
            <a:stretch>
              <a:fillRect/>
            </a:stretch>
          </a:blipFill>
        </p:spPr>
        <p:txBody>
          <a:bodyPr wrap="square" lIns="0" tIns="0" rIns="0" bIns="0" rtlCol="0">
            <a:noAutofit/>
          </a:bodyPr>
          <a:lstStyle/>
          <a:p>
            <a:endParaRPr/>
          </a:p>
        </p:txBody>
      </p:sp>
      <p:sp>
        <p:nvSpPr>
          <p:cNvPr id="30" name="object 28"/>
          <p:cNvSpPr/>
          <p:nvPr/>
        </p:nvSpPr>
        <p:spPr>
          <a:xfrm>
            <a:off x="3450335" y="4003547"/>
            <a:ext cx="439165" cy="445134"/>
          </a:xfrm>
          <a:custGeom>
            <a:avLst/>
            <a:gdLst/>
            <a:ahLst/>
            <a:cxnLst/>
            <a:rect l="l" t="t" r="r" b="b"/>
            <a:pathLst>
              <a:path w="439165" h="445134">
                <a:moveTo>
                  <a:pt x="0" y="0"/>
                </a:moveTo>
                <a:lnTo>
                  <a:pt x="439165" y="445134"/>
                </a:lnTo>
              </a:path>
            </a:pathLst>
          </a:custGeom>
          <a:ln w="12192">
            <a:solidFill>
              <a:srgbClr val="000000"/>
            </a:solidFill>
            <a:prstDash val="dash"/>
          </a:ln>
        </p:spPr>
        <p:txBody>
          <a:bodyPr wrap="square" lIns="0" tIns="0" rIns="0" bIns="0" rtlCol="0">
            <a:noAutofit/>
          </a:bodyPr>
          <a:lstStyle/>
          <a:p>
            <a:endParaRPr/>
          </a:p>
        </p:txBody>
      </p:sp>
      <p:sp>
        <p:nvSpPr>
          <p:cNvPr id="31" name="object 29"/>
          <p:cNvSpPr/>
          <p:nvPr/>
        </p:nvSpPr>
        <p:spPr>
          <a:xfrm>
            <a:off x="5408676" y="5012435"/>
            <a:ext cx="3383279" cy="1016507"/>
          </a:xfrm>
          <a:custGeom>
            <a:avLst/>
            <a:gdLst/>
            <a:ahLst/>
            <a:cxnLst/>
            <a:rect l="l" t="t" r="r" b="b"/>
            <a:pathLst>
              <a:path w="3383279" h="1016507">
                <a:moveTo>
                  <a:pt x="0" y="1016507"/>
                </a:moveTo>
                <a:lnTo>
                  <a:pt x="3383279" y="1016507"/>
                </a:lnTo>
                <a:lnTo>
                  <a:pt x="3383279" y="0"/>
                </a:lnTo>
                <a:lnTo>
                  <a:pt x="0" y="0"/>
                </a:lnTo>
                <a:lnTo>
                  <a:pt x="0" y="1016507"/>
                </a:lnTo>
                <a:close/>
              </a:path>
            </a:pathLst>
          </a:custGeom>
          <a:ln w="9144">
            <a:solidFill>
              <a:srgbClr val="000000"/>
            </a:solidFill>
            <a:prstDash val="dash"/>
          </a:ln>
        </p:spPr>
        <p:txBody>
          <a:bodyPr wrap="square" lIns="0" tIns="0" rIns="0" bIns="0" rtlCol="0">
            <a:noAutofit/>
          </a:bodyPr>
          <a:lstStyle/>
          <a:p>
            <a:endParaRPr/>
          </a:p>
        </p:txBody>
      </p:sp>
      <p:sp>
        <p:nvSpPr>
          <p:cNvPr id="32" name="object 30"/>
          <p:cNvSpPr txBox="1"/>
          <p:nvPr/>
        </p:nvSpPr>
        <p:spPr>
          <a:xfrm>
            <a:off x="5543169" y="5055361"/>
            <a:ext cx="3114675" cy="926465"/>
          </a:xfrm>
          <a:prstGeom prst="rect">
            <a:avLst/>
          </a:prstGeom>
        </p:spPr>
        <p:txBody>
          <a:bodyPr vert="horz" wrap="square" lIns="0" tIns="0" rIns="0" bIns="0" rtlCol="0">
            <a:noAutofit/>
          </a:bodyPr>
          <a:lstStyle/>
          <a:p>
            <a:pPr marL="256540" marR="250825" indent="-6985" algn="ctr">
              <a:lnSpc>
                <a:spcPct val="100000"/>
              </a:lnSpc>
            </a:pPr>
            <a:r>
              <a:rPr sz="1200" dirty="0">
                <a:latin typeface="Arial"/>
                <a:cs typeface="Arial"/>
              </a:rPr>
              <a:t>I</a:t>
            </a:r>
            <a:r>
              <a:rPr sz="1200" spc="5" dirty="0">
                <a:latin typeface="Arial"/>
                <a:cs typeface="Arial"/>
              </a:rPr>
              <a:t>L</a:t>
            </a:r>
            <a:r>
              <a:rPr sz="1200" spc="0" dirty="0">
                <a:latin typeface="Arial"/>
                <a:cs typeface="Arial"/>
              </a:rPr>
              <a:t>O hierarchy</a:t>
            </a:r>
            <a:r>
              <a:rPr sz="1200" spc="-25" dirty="0">
                <a:latin typeface="Arial"/>
                <a:cs typeface="Arial"/>
              </a:rPr>
              <a:t> </a:t>
            </a:r>
            <a:r>
              <a:rPr sz="1200" spc="0" dirty="0">
                <a:latin typeface="Arial"/>
                <a:cs typeface="Arial"/>
              </a:rPr>
              <a:t>–</a:t>
            </a:r>
            <a:r>
              <a:rPr sz="1200" spc="-5" dirty="0">
                <a:latin typeface="Arial"/>
                <a:cs typeface="Arial"/>
              </a:rPr>
              <a:t> </a:t>
            </a:r>
            <a:r>
              <a:rPr sz="1200" spc="0" dirty="0">
                <a:latin typeface="Arial"/>
                <a:cs typeface="Arial"/>
              </a:rPr>
              <a:t>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ed</a:t>
            </a:r>
            <a:r>
              <a:rPr sz="1200" spc="-30" dirty="0">
                <a:latin typeface="Arial"/>
                <a:cs typeface="Arial"/>
              </a:rPr>
              <a:t> </a:t>
            </a:r>
            <a:r>
              <a:rPr sz="1200" spc="10" dirty="0">
                <a:latin typeface="Arial"/>
                <a:cs typeface="Arial"/>
              </a:rPr>
              <a:t>f</a:t>
            </a:r>
            <a:r>
              <a:rPr sz="1200" spc="0" dirty="0">
                <a:latin typeface="Arial"/>
                <a:cs typeface="Arial"/>
              </a:rPr>
              <a:t>i</a:t>
            </a:r>
            <a:r>
              <a:rPr sz="1200" spc="-10" dirty="0">
                <a:latin typeface="Arial"/>
                <a:cs typeface="Arial"/>
              </a:rPr>
              <a:t>r</a:t>
            </a:r>
            <a:r>
              <a:rPr sz="1200" spc="0" dirty="0">
                <a:latin typeface="Arial"/>
                <a:cs typeface="Arial"/>
              </a:rPr>
              <a:t>st t</a:t>
            </a:r>
            <a:r>
              <a:rPr sz="1200" spc="5" dirty="0">
                <a:latin typeface="Arial"/>
                <a:cs typeface="Arial"/>
              </a:rPr>
              <a:t>h</a:t>
            </a:r>
            <a:r>
              <a:rPr sz="1200" spc="0" dirty="0">
                <a:latin typeface="Arial"/>
                <a:cs typeface="Arial"/>
              </a:rPr>
              <a:t>en une</a:t>
            </a:r>
            <a:r>
              <a:rPr sz="1200" spc="5" dirty="0">
                <a:latin typeface="Arial"/>
                <a:cs typeface="Arial"/>
              </a:rPr>
              <a:t>m</a:t>
            </a:r>
            <a:r>
              <a:rPr sz="1200" spc="-10" dirty="0">
                <a:latin typeface="Arial"/>
                <a:cs typeface="Arial"/>
              </a:rPr>
              <a:t>p</a:t>
            </a:r>
            <a:r>
              <a:rPr sz="1200" spc="0" dirty="0">
                <a:latin typeface="Arial"/>
                <a:cs typeface="Arial"/>
              </a:rPr>
              <a:t>l</a:t>
            </a:r>
            <a:r>
              <a:rPr sz="1200" spc="-10" dirty="0">
                <a:latin typeface="Arial"/>
                <a:cs typeface="Arial"/>
              </a:rPr>
              <a:t>o</a:t>
            </a:r>
            <a:r>
              <a:rPr sz="1200" spc="-15" dirty="0">
                <a:latin typeface="Arial"/>
                <a:cs typeface="Arial"/>
              </a:rPr>
              <a:t>y</a:t>
            </a:r>
            <a:r>
              <a:rPr sz="1200" spc="0" dirty="0">
                <a:latin typeface="Arial"/>
                <a:cs typeface="Arial"/>
              </a:rPr>
              <a:t>ed</a:t>
            </a:r>
            <a:r>
              <a:rPr sz="1200" spc="-30" dirty="0">
                <a:latin typeface="Arial"/>
                <a:cs typeface="Arial"/>
              </a:rPr>
              <a:t> </a:t>
            </a:r>
            <a:r>
              <a:rPr sz="1200" spc="0" dirty="0">
                <a:latin typeface="Arial"/>
                <a:cs typeface="Arial"/>
              </a:rPr>
              <a:t>and</a:t>
            </a:r>
            <a:r>
              <a:rPr sz="1200" spc="-2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20" dirty="0">
                <a:latin typeface="Arial"/>
                <a:cs typeface="Arial"/>
              </a:rPr>
              <a:t> </a:t>
            </a:r>
            <a:r>
              <a:rPr sz="1200" spc="0" dirty="0">
                <a:latin typeface="Arial"/>
                <a:cs typeface="Arial"/>
              </a:rPr>
              <a:t>re</a:t>
            </a:r>
            <a:r>
              <a:rPr sz="1200" spc="5" dirty="0">
                <a:latin typeface="Arial"/>
                <a:cs typeface="Arial"/>
              </a:rPr>
              <a:t>m</a:t>
            </a:r>
            <a:r>
              <a:rPr sz="1200" spc="0" dirty="0">
                <a:latin typeface="Arial"/>
                <a:cs typeface="Arial"/>
              </a:rPr>
              <a:t>ain</a:t>
            </a:r>
            <a:r>
              <a:rPr sz="1200" spc="5" dirty="0">
                <a:latin typeface="Arial"/>
                <a:cs typeface="Arial"/>
              </a:rPr>
              <a:t>d</a:t>
            </a:r>
            <a:r>
              <a:rPr sz="1200" spc="-10" dirty="0">
                <a:latin typeface="Arial"/>
                <a:cs typeface="Arial"/>
              </a:rPr>
              <a:t>e</a:t>
            </a:r>
            <a:r>
              <a:rPr sz="1200" spc="0" dirty="0">
                <a:latin typeface="Arial"/>
                <a:cs typeface="Arial"/>
              </a:rPr>
              <a:t>r</a:t>
            </a:r>
            <a:r>
              <a:rPr sz="1200" spc="-40" dirty="0">
                <a:latin typeface="Arial"/>
                <a:cs typeface="Arial"/>
              </a:rPr>
              <a:t> </a:t>
            </a:r>
            <a:r>
              <a:rPr sz="1200" spc="0" dirty="0">
                <a:latin typeface="Arial"/>
                <a:cs typeface="Arial"/>
              </a:rPr>
              <a:t>is NEA (</a:t>
            </a:r>
            <a:r>
              <a:rPr sz="1200" spc="-10" dirty="0">
                <a:latin typeface="Arial"/>
                <a:cs typeface="Arial"/>
              </a:rPr>
              <a:t>i</a:t>
            </a:r>
            <a:r>
              <a:rPr sz="1200" spc="0" dirty="0">
                <a:latin typeface="Arial"/>
                <a:cs typeface="Arial"/>
              </a:rPr>
              <a:t>nclu</a:t>
            </a:r>
            <a:r>
              <a:rPr sz="1200" spc="5" dirty="0">
                <a:latin typeface="Arial"/>
                <a:cs typeface="Arial"/>
              </a:rPr>
              <a:t>d</a:t>
            </a:r>
            <a:r>
              <a:rPr sz="1200" spc="0" dirty="0">
                <a:latin typeface="Arial"/>
                <a:cs typeface="Arial"/>
              </a:rPr>
              <a:t>ing</a:t>
            </a:r>
            <a:r>
              <a:rPr sz="1200" spc="-40" dirty="0">
                <a:latin typeface="Arial"/>
                <a:cs typeface="Arial"/>
              </a:rPr>
              <a:t> </a:t>
            </a:r>
            <a:r>
              <a:rPr sz="1200" spc="0" dirty="0">
                <a:latin typeface="Arial"/>
                <a:cs typeface="Arial"/>
              </a:rPr>
              <a:t>disco</a:t>
            </a:r>
            <a:r>
              <a:rPr sz="1200" spc="5" dirty="0">
                <a:latin typeface="Arial"/>
                <a:cs typeface="Arial"/>
              </a:rPr>
              <a:t>u</a:t>
            </a:r>
            <a:r>
              <a:rPr sz="1200" spc="0" dirty="0">
                <a:latin typeface="Arial"/>
                <a:cs typeface="Arial"/>
              </a:rPr>
              <a:t>ra</a:t>
            </a:r>
            <a:r>
              <a:rPr sz="1200" spc="-10" dirty="0">
                <a:latin typeface="Arial"/>
                <a:cs typeface="Arial"/>
              </a:rPr>
              <a:t>g</a:t>
            </a:r>
            <a:r>
              <a:rPr sz="1200" spc="0" dirty="0">
                <a:latin typeface="Arial"/>
                <a:cs typeface="Arial"/>
              </a:rPr>
              <a:t>ed</a:t>
            </a:r>
            <a:r>
              <a:rPr sz="1200" spc="-45" dirty="0">
                <a:latin typeface="Arial"/>
                <a:cs typeface="Arial"/>
              </a:rPr>
              <a:t> </a:t>
            </a:r>
            <a:r>
              <a:rPr sz="1200" spc="0" dirty="0">
                <a:latin typeface="Arial"/>
                <a:cs typeface="Arial"/>
              </a:rPr>
              <a:t>jo</a:t>
            </a:r>
            <a:r>
              <a:rPr sz="1200" spc="10" dirty="0">
                <a:latin typeface="Arial"/>
                <a:cs typeface="Arial"/>
              </a:rPr>
              <a:t>b</a:t>
            </a:r>
            <a:r>
              <a:rPr sz="1200" spc="-5" dirty="0">
                <a:latin typeface="Arial"/>
                <a:cs typeface="Arial"/>
              </a:rPr>
              <a:t>-</a:t>
            </a:r>
            <a:r>
              <a:rPr sz="1200" spc="0" dirty="0">
                <a:latin typeface="Arial"/>
                <a:cs typeface="Arial"/>
              </a:rPr>
              <a:t>seek</a:t>
            </a:r>
            <a:r>
              <a:rPr sz="1200" spc="-10" dirty="0">
                <a:latin typeface="Arial"/>
                <a:cs typeface="Arial"/>
              </a:rPr>
              <a:t>e</a:t>
            </a:r>
            <a:r>
              <a:rPr sz="1200" spc="0" dirty="0">
                <a:latin typeface="Arial"/>
                <a:cs typeface="Arial"/>
              </a:rPr>
              <a:t>r</a:t>
            </a:r>
            <a:r>
              <a:rPr sz="1200" spc="-5" dirty="0">
                <a:latin typeface="Arial"/>
                <a:cs typeface="Arial"/>
              </a:rPr>
              <a:t>s</a:t>
            </a:r>
            <a:r>
              <a:rPr sz="1200" spc="0" dirty="0">
                <a:latin typeface="Arial"/>
                <a:cs typeface="Arial"/>
              </a:rPr>
              <a:t>).</a:t>
            </a:r>
            <a:endParaRPr sz="1200">
              <a:latin typeface="Arial"/>
              <a:cs typeface="Arial"/>
            </a:endParaRPr>
          </a:p>
          <a:p>
            <a:pPr algn="ctr">
              <a:lnSpc>
                <a:spcPct val="100000"/>
              </a:lnSpc>
            </a:pPr>
            <a:r>
              <a:rPr sz="1200" dirty="0">
                <a:latin typeface="Arial"/>
                <a:cs typeface="Arial"/>
              </a:rPr>
              <a:t>3</a:t>
            </a:r>
            <a:r>
              <a:rPr sz="1200" spc="-10" dirty="0">
                <a:latin typeface="Arial"/>
                <a:cs typeface="Arial"/>
              </a:rPr>
              <a:t> </a:t>
            </a:r>
            <a:r>
              <a:rPr sz="1200" spc="0" dirty="0">
                <a:latin typeface="Arial"/>
                <a:cs typeface="Arial"/>
              </a:rPr>
              <a:t>mutu</a:t>
            </a:r>
            <a:r>
              <a:rPr sz="1200" spc="5" dirty="0">
                <a:latin typeface="Arial"/>
                <a:cs typeface="Arial"/>
              </a:rPr>
              <a:t>a</a:t>
            </a:r>
            <a:r>
              <a:rPr sz="1200" spc="0" dirty="0">
                <a:latin typeface="Arial"/>
                <a:cs typeface="Arial"/>
              </a:rPr>
              <a:t>l</a:t>
            </a:r>
            <a:r>
              <a:rPr sz="1200" spc="-10" dirty="0">
                <a:latin typeface="Arial"/>
                <a:cs typeface="Arial"/>
              </a:rPr>
              <a:t>l</a:t>
            </a:r>
            <a:r>
              <a:rPr sz="1200" spc="0" dirty="0">
                <a:latin typeface="Arial"/>
                <a:cs typeface="Arial"/>
              </a:rPr>
              <a:t>y</a:t>
            </a:r>
            <a:r>
              <a:rPr sz="1200" spc="-40" dirty="0">
                <a:latin typeface="Arial"/>
                <a:cs typeface="Arial"/>
              </a:rPr>
              <a:t> </a:t>
            </a:r>
            <a:r>
              <a:rPr sz="1200" spc="0" dirty="0">
                <a:latin typeface="Arial"/>
                <a:cs typeface="Arial"/>
              </a:rPr>
              <a:t>e</a:t>
            </a:r>
            <a:r>
              <a:rPr sz="1200" spc="-10" dirty="0">
                <a:latin typeface="Arial"/>
                <a:cs typeface="Arial"/>
              </a:rPr>
              <a:t>x</a:t>
            </a:r>
            <a:r>
              <a:rPr sz="1200" spc="0" dirty="0">
                <a:latin typeface="Arial"/>
                <a:cs typeface="Arial"/>
              </a:rPr>
              <a:t>c</a:t>
            </a:r>
            <a:r>
              <a:rPr sz="1200" spc="-5" dirty="0">
                <a:latin typeface="Arial"/>
                <a:cs typeface="Arial"/>
              </a:rPr>
              <a:t>l</a:t>
            </a:r>
            <a:r>
              <a:rPr sz="1200" spc="0" dirty="0">
                <a:latin typeface="Arial"/>
                <a:cs typeface="Arial"/>
              </a:rPr>
              <a:t>usi</a:t>
            </a:r>
            <a:r>
              <a:rPr sz="1200" spc="-15" dirty="0">
                <a:latin typeface="Arial"/>
                <a:cs typeface="Arial"/>
              </a:rPr>
              <a:t>v</a:t>
            </a:r>
            <a:r>
              <a:rPr sz="1200" spc="0" dirty="0">
                <a:latin typeface="Arial"/>
                <a:cs typeface="Arial"/>
              </a:rPr>
              <a:t>e </a:t>
            </a:r>
            <a:r>
              <a:rPr sz="1200" spc="-10" dirty="0">
                <a:latin typeface="Arial"/>
                <a:cs typeface="Arial"/>
              </a:rPr>
              <a:t>g</a:t>
            </a:r>
            <a:r>
              <a:rPr sz="1200" spc="-5" dirty="0">
                <a:latin typeface="Arial"/>
                <a:cs typeface="Arial"/>
              </a:rPr>
              <a:t>r</a:t>
            </a:r>
            <a:r>
              <a:rPr sz="1200" spc="0" dirty="0">
                <a:latin typeface="Arial"/>
                <a:cs typeface="Arial"/>
              </a:rPr>
              <a:t>o</a:t>
            </a:r>
            <a:r>
              <a:rPr sz="1200" spc="5" dirty="0">
                <a:latin typeface="Arial"/>
                <a:cs typeface="Arial"/>
              </a:rPr>
              <a:t>u</a:t>
            </a:r>
            <a:r>
              <a:rPr sz="1200" spc="0" dirty="0">
                <a:latin typeface="Arial"/>
                <a:cs typeface="Arial"/>
              </a:rPr>
              <a:t>ps.</a:t>
            </a:r>
            <a:r>
              <a:rPr sz="1200" spc="-20" dirty="0">
                <a:latin typeface="Arial"/>
                <a:cs typeface="Arial"/>
              </a:rPr>
              <a:t> </a:t>
            </a:r>
            <a:r>
              <a:rPr sz="1200" spc="-5" dirty="0">
                <a:latin typeface="Arial"/>
                <a:cs typeface="Arial"/>
              </a:rPr>
              <a:t>C</a:t>
            </a:r>
            <a:r>
              <a:rPr sz="1200" spc="0" dirty="0">
                <a:latin typeface="Arial"/>
                <a:cs typeface="Arial"/>
              </a:rPr>
              <a:t>a</a:t>
            </a:r>
            <a:r>
              <a:rPr sz="1200" spc="5" dirty="0">
                <a:latin typeface="Arial"/>
                <a:cs typeface="Arial"/>
              </a:rPr>
              <a:t>n</a:t>
            </a:r>
            <a:r>
              <a:rPr sz="1200" spc="0" dirty="0">
                <a:latin typeface="Arial"/>
                <a:cs typeface="Arial"/>
              </a:rPr>
              <a:t>n</a:t>
            </a:r>
            <a:r>
              <a:rPr sz="1200" spc="5" dirty="0">
                <a:latin typeface="Arial"/>
                <a:cs typeface="Arial"/>
              </a:rPr>
              <a:t>o</a:t>
            </a:r>
            <a:r>
              <a:rPr sz="1200" spc="0" dirty="0">
                <a:latin typeface="Arial"/>
                <a:cs typeface="Arial"/>
              </a:rPr>
              <a:t>t</a:t>
            </a:r>
            <a:r>
              <a:rPr sz="1200" spc="-35" dirty="0">
                <a:latin typeface="Arial"/>
                <a:cs typeface="Arial"/>
              </a:rPr>
              <a:t> </a:t>
            </a:r>
            <a:r>
              <a:rPr sz="1200" spc="0" dirty="0">
                <a:latin typeface="Arial"/>
                <a:cs typeface="Arial"/>
              </a:rPr>
              <a:t>be</a:t>
            </a:r>
            <a:r>
              <a:rPr sz="1200" spc="-5" dirty="0">
                <a:latin typeface="Arial"/>
                <a:cs typeface="Arial"/>
              </a:rPr>
              <a:t> </a:t>
            </a:r>
            <a:r>
              <a:rPr sz="1200" spc="0" dirty="0">
                <a:latin typeface="Arial"/>
                <a:cs typeface="Arial"/>
              </a:rPr>
              <a:t>in</a:t>
            </a:r>
            <a:r>
              <a:rPr sz="1200" spc="-10" dirty="0">
                <a:latin typeface="Arial"/>
                <a:cs typeface="Arial"/>
              </a:rPr>
              <a:t> </a:t>
            </a:r>
            <a:r>
              <a:rPr sz="1200" spc="0" dirty="0">
                <a:latin typeface="Arial"/>
                <a:cs typeface="Arial"/>
              </a:rPr>
              <a:t>t</a:t>
            </a:r>
            <a:r>
              <a:rPr sz="1200" spc="-15" dirty="0">
                <a:latin typeface="Arial"/>
                <a:cs typeface="Arial"/>
              </a:rPr>
              <a:t>w</a:t>
            </a:r>
            <a:r>
              <a:rPr sz="1200" spc="0" dirty="0">
                <a:latin typeface="Arial"/>
                <a:cs typeface="Arial"/>
              </a:rPr>
              <a:t>o</a:t>
            </a:r>
            <a:endParaRPr sz="1200">
              <a:latin typeface="Arial"/>
              <a:cs typeface="Arial"/>
            </a:endParaRPr>
          </a:p>
          <a:p>
            <a:pPr marR="0" algn="ctr">
              <a:lnSpc>
                <a:spcPct val="100000"/>
              </a:lnSpc>
            </a:pPr>
            <a:r>
              <a:rPr sz="1200" spc="-10" dirty="0">
                <a:latin typeface="Arial"/>
                <a:cs typeface="Arial"/>
              </a:rPr>
              <a:t>g</a:t>
            </a:r>
            <a:r>
              <a:rPr sz="1200" spc="0" dirty="0">
                <a:latin typeface="Arial"/>
                <a:cs typeface="Arial"/>
              </a:rPr>
              <a:t>roups</a:t>
            </a:r>
            <a:r>
              <a:rPr sz="1200" spc="-25" dirty="0">
                <a:latin typeface="Arial"/>
                <a:cs typeface="Arial"/>
              </a:rPr>
              <a:t> </a:t>
            </a:r>
            <a:r>
              <a:rPr sz="1200" spc="0" dirty="0">
                <a:latin typeface="Arial"/>
                <a:cs typeface="Arial"/>
              </a:rPr>
              <a:t>at t</a:t>
            </a:r>
            <a:r>
              <a:rPr sz="1200" spc="5" dirty="0">
                <a:latin typeface="Arial"/>
                <a:cs typeface="Arial"/>
              </a:rPr>
              <a:t>h</a:t>
            </a:r>
            <a:r>
              <a:rPr sz="1200" spc="0" dirty="0">
                <a:latin typeface="Arial"/>
                <a:cs typeface="Arial"/>
              </a:rPr>
              <a:t>e</a:t>
            </a:r>
            <a:r>
              <a:rPr sz="1200" spc="-20" dirty="0">
                <a:latin typeface="Arial"/>
                <a:cs typeface="Arial"/>
              </a:rPr>
              <a:t> </a:t>
            </a:r>
            <a:r>
              <a:rPr sz="1200" spc="0" dirty="0">
                <a:latin typeface="Arial"/>
                <a:cs typeface="Arial"/>
              </a:rPr>
              <a:t>sa</a:t>
            </a:r>
            <a:r>
              <a:rPr sz="1200" spc="5" dirty="0">
                <a:latin typeface="Arial"/>
                <a:cs typeface="Arial"/>
              </a:rPr>
              <a:t>m</a:t>
            </a:r>
            <a:r>
              <a:rPr sz="1200" spc="0" dirty="0">
                <a:latin typeface="Arial"/>
                <a:cs typeface="Arial"/>
              </a:rPr>
              <a:t>e</a:t>
            </a:r>
            <a:r>
              <a:rPr sz="1200" spc="-20" dirty="0">
                <a:latin typeface="Arial"/>
                <a:cs typeface="Arial"/>
              </a:rPr>
              <a:t> </a:t>
            </a:r>
            <a:r>
              <a:rPr sz="1200" spc="0" dirty="0">
                <a:latin typeface="Arial"/>
                <a:cs typeface="Arial"/>
              </a:rPr>
              <a:t>ti</a:t>
            </a:r>
            <a:r>
              <a:rPr sz="1200" spc="5" dirty="0">
                <a:latin typeface="Arial"/>
                <a:cs typeface="Arial"/>
              </a:rPr>
              <a:t>m</a:t>
            </a:r>
            <a:r>
              <a:rPr sz="1200" spc="0" dirty="0">
                <a:latin typeface="Arial"/>
                <a:cs typeface="Arial"/>
              </a:rPr>
              <a:t>e</a:t>
            </a:r>
            <a:endParaRPr sz="1200">
              <a:latin typeface="Arial"/>
              <a:cs typeface="Arial"/>
            </a:endParaRPr>
          </a:p>
        </p:txBody>
      </p:sp>
      <p:sp>
        <p:nvSpPr>
          <p:cNvPr id="38" name="Title 1"/>
          <p:cNvSpPr txBox="1">
            <a:spLocks/>
          </p:cNvSpPr>
          <p:nvPr/>
        </p:nvSpPr>
        <p:spPr>
          <a:xfrm>
            <a:off x="174172" y="385943"/>
            <a:ext cx="3555756" cy="47982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ZA" altLang="en-US" sz="2000" b="1" dirty="0">
                <a:solidFill>
                  <a:srgbClr val="FF0000"/>
                </a:solidFill>
                <a:latin typeface="Arial" panose="020B0604020202020204" pitchFamily="34" charset="0"/>
                <a:cs typeface="Arial" panose="020B0604020202020204" pitchFamily="34" charset="0"/>
              </a:rPr>
              <a:t>LABOUR MARKET, Q1:2020</a:t>
            </a:r>
          </a:p>
        </p:txBody>
      </p:sp>
      <p:sp>
        <p:nvSpPr>
          <p:cNvPr id="34" name="TextBox 33"/>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6</a:t>
            </a:fld>
            <a:endParaRPr lang="en-US" dirty="0"/>
          </a:p>
        </p:txBody>
      </p:sp>
    </p:spTree>
    <p:extLst>
      <p:ext uri="{BB962C8B-B14F-4D97-AF65-F5344CB8AC3E}">
        <p14:creationId xmlns:p14="http://schemas.microsoft.com/office/powerpoint/2010/main" val="419426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6"/>
          <p:cNvSpPr>
            <a:spLocks noChangeArrowheads="1"/>
          </p:cNvSpPr>
          <p:nvPr/>
        </p:nvSpPr>
        <p:spPr bwMode="auto">
          <a:xfrm>
            <a:off x="401853" y="5981821"/>
            <a:ext cx="8574783" cy="369332"/>
          </a:xfrm>
          <a:prstGeom prst="rect">
            <a:avLst/>
          </a:prstGeom>
          <a:noFill/>
          <a:ln w="9525">
            <a:noFill/>
            <a:miter lim="800000"/>
            <a:headEnd/>
            <a:tailEnd/>
          </a:ln>
        </p:spPr>
        <p:txBody>
          <a:bodyPr wrap="square">
            <a:spAutoFit/>
          </a:bodyPr>
          <a:lstStyle/>
          <a:p>
            <a:r>
              <a:rPr lang="en-ZA" b="1" dirty="0">
                <a:solidFill>
                  <a:prstClr val="black"/>
                </a:solidFill>
                <a:latin typeface="Arial"/>
                <a:cs typeface="Arial"/>
              </a:rPr>
              <a:t>South African Labour Market:  </a:t>
            </a:r>
            <a:r>
              <a:rPr lang="en-ZA" dirty="0">
                <a:solidFill>
                  <a:prstClr val="black"/>
                </a:solidFill>
                <a:latin typeface="Arial"/>
                <a:cs typeface="Arial"/>
              </a:rPr>
              <a:t>Current state vs NDP target </a:t>
            </a:r>
            <a:endParaRPr lang="en-US" dirty="0">
              <a:solidFill>
                <a:prstClr val="black"/>
              </a:solidFill>
              <a:latin typeface="Arial"/>
              <a:cs typeface="Arial"/>
            </a:endParaRPr>
          </a:p>
        </p:txBody>
      </p:sp>
      <p:sp>
        <p:nvSpPr>
          <p:cNvPr id="58" name="Rectangle 57"/>
          <p:cNvSpPr/>
          <p:nvPr/>
        </p:nvSpPr>
        <p:spPr>
          <a:xfrm>
            <a:off x="4371345" y="5032737"/>
            <a:ext cx="1314950" cy="646331"/>
          </a:xfrm>
          <a:prstGeom prst="rect">
            <a:avLst/>
          </a:prstGeom>
          <a:ln>
            <a:noFill/>
          </a:ln>
        </p:spPr>
        <p:txBody>
          <a:bodyPr wrap="square">
            <a:spAutoFit/>
          </a:bodyPr>
          <a:lstStyle/>
          <a:p>
            <a:pPr algn="ctr"/>
            <a:r>
              <a:rPr lang="en-ZA" sz="1200" dirty="0">
                <a:solidFill>
                  <a:prstClr val="black"/>
                </a:solidFill>
                <a:latin typeface="Arial" panose="020B0604020202020204" pitchFamily="34" charset="0"/>
                <a:cs typeface="Arial" panose="020B0604020202020204" pitchFamily="34" charset="0"/>
              </a:rPr>
              <a:t>NDP Target</a:t>
            </a:r>
          </a:p>
          <a:p>
            <a:pPr algn="ctr"/>
            <a:r>
              <a:rPr lang="en-ZA" sz="1200" dirty="0">
                <a:solidFill>
                  <a:prstClr val="black"/>
                </a:solidFill>
                <a:latin typeface="Arial" panose="020B0604020202020204" pitchFamily="34" charset="0"/>
                <a:cs typeface="Arial" panose="020B0604020202020204" pitchFamily="34" charset="0"/>
              </a:rPr>
              <a:t>unemployment in 2030 </a:t>
            </a:r>
          </a:p>
        </p:txBody>
      </p:sp>
      <p:grpSp>
        <p:nvGrpSpPr>
          <p:cNvPr id="6" name="Group 5"/>
          <p:cNvGrpSpPr/>
          <p:nvPr/>
        </p:nvGrpSpPr>
        <p:grpSpPr>
          <a:xfrm>
            <a:off x="1331640" y="2414329"/>
            <a:ext cx="3189679" cy="3481301"/>
            <a:chOff x="2950050" y="2157222"/>
            <a:chExt cx="3189679" cy="3481301"/>
          </a:xfrm>
        </p:grpSpPr>
        <p:pic>
          <p:nvPicPr>
            <p:cNvPr id="4" name="Picture 3" descr="thermometer6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0050" y="2157222"/>
              <a:ext cx="3189679" cy="3481301"/>
            </a:xfrm>
            <a:prstGeom prst="rect">
              <a:avLst/>
            </a:prstGeom>
          </p:spPr>
        </p:pic>
        <p:sp>
          <p:nvSpPr>
            <p:cNvPr id="5" name="Rectangle 4"/>
            <p:cNvSpPr/>
            <p:nvPr/>
          </p:nvSpPr>
          <p:spPr>
            <a:xfrm>
              <a:off x="4260379" y="4766296"/>
              <a:ext cx="629499" cy="461665"/>
            </a:xfrm>
            <a:prstGeom prst="rect">
              <a:avLst/>
            </a:prstGeom>
          </p:spPr>
          <p:txBody>
            <a:bodyPr wrap="none">
              <a:spAutoFit/>
            </a:bodyPr>
            <a:lstStyle/>
            <a:p>
              <a:r>
                <a:rPr lang="en-ZA" sz="2400" b="1" dirty="0">
                  <a:solidFill>
                    <a:srgbClr val="56A435"/>
                  </a:solidFill>
                  <a:latin typeface="Arial" panose="020B0604020202020204" pitchFamily="34" charset="0"/>
                  <a:cs typeface="Arial" panose="020B0604020202020204" pitchFamily="34" charset="0"/>
                </a:rPr>
                <a:t>6%</a:t>
              </a:r>
              <a:endParaRPr lang="en-US" sz="2400" dirty="0">
                <a:solidFill>
                  <a:srgbClr val="56A435"/>
                </a:solidFill>
                <a:latin typeface="Arial" charset="0"/>
              </a:endParaRPr>
            </a:p>
          </p:txBody>
        </p:sp>
      </p:grpSp>
      <p:cxnSp>
        <p:nvCxnSpPr>
          <p:cNvPr id="8" name="Straight Connector 7"/>
          <p:cNvCxnSpPr/>
          <p:nvPr/>
        </p:nvCxnSpPr>
        <p:spPr>
          <a:xfrm flipV="1">
            <a:off x="3555756" y="5276751"/>
            <a:ext cx="965563" cy="10496"/>
          </a:xfrm>
          <a:prstGeom prst="line">
            <a:avLst/>
          </a:prstGeom>
          <a:ln>
            <a:solidFill>
              <a:srgbClr val="56A435"/>
            </a:solidFill>
            <a:prstDash val="sysDash"/>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424166" y="2434662"/>
            <a:ext cx="881973" cy="369332"/>
          </a:xfrm>
          <a:prstGeom prst="rect">
            <a:avLst/>
          </a:prstGeom>
          <a:noFill/>
        </p:spPr>
        <p:txBody>
          <a:bodyPr wrap="none">
            <a:spAutoFit/>
          </a:bodyPr>
          <a:lstStyle/>
          <a:p>
            <a:pPr algn="ctr"/>
            <a:r>
              <a:rPr lang="en-ZA" sz="1200" dirty="0">
                <a:solidFill>
                  <a:prstClr val="black"/>
                </a:solidFill>
                <a:latin typeface="Arial" panose="020B0604020202020204" pitchFamily="34" charset="0"/>
                <a:cs typeface="Arial" panose="020B0604020202020204" pitchFamily="34" charset="0"/>
              </a:rPr>
              <a:t> </a:t>
            </a:r>
            <a:r>
              <a:rPr lang="en-ZA" b="1" dirty="0">
                <a:solidFill>
                  <a:prstClr val="black"/>
                </a:solidFill>
                <a:latin typeface="Arial" panose="020B0604020202020204" pitchFamily="34" charset="0"/>
                <a:cs typeface="Arial" panose="020B0604020202020204" pitchFamily="34" charset="0"/>
              </a:rPr>
              <a:t>30.1%</a:t>
            </a:r>
          </a:p>
        </p:txBody>
      </p:sp>
      <p:sp>
        <p:nvSpPr>
          <p:cNvPr id="11" name="Rectangle 10"/>
          <p:cNvSpPr/>
          <p:nvPr/>
        </p:nvSpPr>
        <p:spPr>
          <a:xfrm>
            <a:off x="3271468" y="2302392"/>
            <a:ext cx="1269928" cy="646331"/>
          </a:xfrm>
          <a:prstGeom prst="rect">
            <a:avLst/>
          </a:prstGeom>
        </p:spPr>
        <p:txBody>
          <a:bodyPr wrap="square">
            <a:spAutoFit/>
          </a:bodyPr>
          <a:lstStyle/>
          <a:p>
            <a:r>
              <a:rPr lang="en-ZA" sz="1200" dirty="0">
                <a:solidFill>
                  <a:prstClr val="black"/>
                </a:solidFill>
                <a:latin typeface="Arial" panose="020B0604020202020204" pitchFamily="34" charset="0"/>
                <a:cs typeface="Arial" panose="020B0604020202020204" pitchFamily="34" charset="0"/>
              </a:rPr>
              <a:t>current unemployment rate </a:t>
            </a:r>
          </a:p>
        </p:txBody>
      </p:sp>
      <p:sp>
        <p:nvSpPr>
          <p:cNvPr id="38" name="Rectangle 37"/>
          <p:cNvSpPr/>
          <p:nvPr/>
        </p:nvSpPr>
        <p:spPr>
          <a:xfrm>
            <a:off x="1551925" y="3477954"/>
            <a:ext cx="689424" cy="369332"/>
          </a:xfrm>
          <a:prstGeom prst="rect">
            <a:avLst/>
          </a:prstGeom>
          <a:noFill/>
        </p:spPr>
        <p:txBody>
          <a:bodyPr wrap="none">
            <a:spAutoFit/>
          </a:bodyPr>
          <a:lstStyle/>
          <a:p>
            <a:pPr algn="ctr"/>
            <a:r>
              <a:rPr lang="en-ZA" sz="1200" dirty="0">
                <a:solidFill>
                  <a:prstClr val="black"/>
                </a:solidFill>
                <a:latin typeface="Arial" panose="020B0604020202020204" pitchFamily="34" charset="0"/>
                <a:cs typeface="Arial" panose="020B0604020202020204" pitchFamily="34" charset="0"/>
              </a:rPr>
              <a:t> </a:t>
            </a:r>
            <a:r>
              <a:rPr lang="en-ZA" b="1" dirty="0">
                <a:solidFill>
                  <a:prstClr val="black"/>
                </a:solidFill>
                <a:latin typeface="Arial" panose="020B0604020202020204" pitchFamily="34" charset="0"/>
                <a:cs typeface="Arial" panose="020B0604020202020204" pitchFamily="34" charset="0"/>
              </a:rPr>
              <a:t>14%</a:t>
            </a:r>
          </a:p>
        </p:txBody>
      </p:sp>
      <p:cxnSp>
        <p:nvCxnSpPr>
          <p:cNvPr id="39" name="Straight Connector 38"/>
          <p:cNvCxnSpPr>
            <a:endCxn id="11" idx="1"/>
          </p:cNvCxnSpPr>
          <p:nvPr/>
        </p:nvCxnSpPr>
        <p:spPr>
          <a:xfrm flipV="1">
            <a:off x="2548210" y="2625558"/>
            <a:ext cx="723258" cy="6134"/>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2548210" y="3675185"/>
            <a:ext cx="723258" cy="6134"/>
          </a:xfrm>
          <a:prstGeom prst="line">
            <a:avLst/>
          </a:prstGeom>
          <a:ln>
            <a:solidFill>
              <a:srgbClr val="FF6600"/>
            </a:solidFill>
            <a:prstDash val="sysDash"/>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3374295" y="3358153"/>
            <a:ext cx="1314950" cy="646331"/>
          </a:xfrm>
          <a:prstGeom prst="rect">
            <a:avLst/>
          </a:prstGeom>
          <a:ln>
            <a:noFill/>
          </a:ln>
        </p:spPr>
        <p:txBody>
          <a:bodyPr wrap="square">
            <a:spAutoFit/>
          </a:bodyPr>
          <a:lstStyle/>
          <a:p>
            <a:r>
              <a:rPr lang="en-ZA" sz="1200" dirty="0">
                <a:solidFill>
                  <a:prstClr val="black"/>
                </a:solidFill>
                <a:latin typeface="Arial" panose="020B0604020202020204" pitchFamily="34" charset="0"/>
                <a:cs typeface="Arial" panose="020B0604020202020204" pitchFamily="34" charset="0"/>
              </a:rPr>
              <a:t>NDP Target</a:t>
            </a:r>
          </a:p>
          <a:p>
            <a:r>
              <a:rPr lang="en-ZA" sz="1200" dirty="0">
                <a:solidFill>
                  <a:prstClr val="black"/>
                </a:solidFill>
                <a:latin typeface="Arial" panose="020B0604020202020204" pitchFamily="34" charset="0"/>
                <a:cs typeface="Arial" panose="020B0604020202020204" pitchFamily="34" charset="0"/>
              </a:rPr>
              <a:t>unemployment in 2020 </a:t>
            </a:r>
          </a:p>
        </p:txBody>
      </p:sp>
      <p:sp>
        <p:nvSpPr>
          <p:cNvPr id="45" name="Rectangle 44"/>
          <p:cNvSpPr/>
          <p:nvPr/>
        </p:nvSpPr>
        <p:spPr>
          <a:xfrm>
            <a:off x="5540804" y="4245139"/>
            <a:ext cx="2413911" cy="769441"/>
          </a:xfrm>
          <a:prstGeom prst="rect">
            <a:avLst/>
          </a:prstGeom>
          <a:ln>
            <a:noFill/>
          </a:ln>
        </p:spPr>
        <p:txBody>
          <a:bodyPr wrap="square">
            <a:spAutoFit/>
          </a:bodyPr>
          <a:lstStyle/>
          <a:p>
            <a:pPr algn="ctr"/>
            <a:r>
              <a:rPr lang="en-ZA" sz="1200" dirty="0">
                <a:solidFill>
                  <a:prstClr val="black"/>
                </a:solidFill>
                <a:latin typeface="Arial" panose="020B0604020202020204" pitchFamily="34" charset="0"/>
                <a:cs typeface="Arial" panose="020B0604020202020204" pitchFamily="34" charset="0"/>
              </a:rPr>
              <a:t>Gap in reaching 2030 NDP target: </a:t>
            </a:r>
          </a:p>
          <a:p>
            <a:pPr algn="ctr"/>
            <a:r>
              <a:rPr lang="en-ZA" sz="2000" b="1" dirty="0">
                <a:solidFill>
                  <a:srgbClr val="FF0000"/>
                </a:solidFill>
                <a:latin typeface="Arial" panose="020B0604020202020204" pitchFamily="34" charset="0"/>
                <a:cs typeface="Arial" panose="020B0604020202020204" pitchFamily="34" charset="0"/>
              </a:rPr>
              <a:t>24,1</a:t>
            </a:r>
            <a:r>
              <a:rPr lang="en-ZA" sz="1400" b="1" dirty="0">
                <a:solidFill>
                  <a:srgbClr val="FF0000"/>
                </a:solidFill>
                <a:latin typeface="Arial" panose="020B0604020202020204" pitchFamily="34" charset="0"/>
                <a:cs typeface="Arial" panose="020B0604020202020204" pitchFamily="34" charset="0"/>
              </a:rPr>
              <a:t> </a:t>
            </a:r>
            <a:r>
              <a:rPr lang="en-ZA" sz="1200" dirty="0">
                <a:solidFill>
                  <a:prstClr val="black"/>
                </a:solidFill>
                <a:latin typeface="Arial" panose="020B0604020202020204" pitchFamily="34" charset="0"/>
                <a:cs typeface="Arial" panose="020B0604020202020204" pitchFamily="34" charset="0"/>
              </a:rPr>
              <a:t>percentage points</a:t>
            </a:r>
          </a:p>
        </p:txBody>
      </p:sp>
      <p:sp>
        <p:nvSpPr>
          <p:cNvPr id="16" name="Rectangle 15"/>
          <p:cNvSpPr/>
          <p:nvPr/>
        </p:nvSpPr>
        <p:spPr>
          <a:xfrm>
            <a:off x="5650120" y="2708920"/>
            <a:ext cx="2101659" cy="769441"/>
          </a:xfrm>
          <a:prstGeom prst="rect">
            <a:avLst/>
          </a:prstGeom>
        </p:spPr>
        <p:txBody>
          <a:bodyPr wrap="square">
            <a:spAutoFit/>
          </a:bodyPr>
          <a:lstStyle/>
          <a:p>
            <a:pPr algn="ctr"/>
            <a:r>
              <a:rPr lang="en-ZA" sz="1200" dirty="0">
                <a:solidFill>
                  <a:prstClr val="black"/>
                </a:solidFill>
                <a:latin typeface="Arial" panose="020B0604020202020204" pitchFamily="34" charset="0"/>
                <a:cs typeface="Arial" panose="020B0604020202020204" pitchFamily="34" charset="0"/>
              </a:rPr>
              <a:t>Gap in reaching 2020 NDP target: </a:t>
            </a:r>
          </a:p>
          <a:p>
            <a:pPr algn="ctr"/>
            <a:r>
              <a:rPr lang="en-ZA" sz="2000" b="1" dirty="0">
                <a:solidFill>
                  <a:srgbClr val="FF0000"/>
                </a:solidFill>
                <a:latin typeface="Arial" panose="020B0604020202020204" pitchFamily="34" charset="0"/>
                <a:cs typeface="Arial" panose="020B0604020202020204" pitchFamily="34" charset="0"/>
              </a:rPr>
              <a:t>16,1</a:t>
            </a:r>
            <a:r>
              <a:rPr lang="en-ZA" dirty="0">
                <a:solidFill>
                  <a:prstClr val="black"/>
                </a:solidFill>
                <a:latin typeface="Arial" panose="020B0604020202020204" pitchFamily="34" charset="0"/>
                <a:cs typeface="Arial" panose="020B0604020202020204" pitchFamily="34" charset="0"/>
              </a:rPr>
              <a:t> </a:t>
            </a:r>
            <a:r>
              <a:rPr lang="en-ZA" sz="1200" dirty="0">
                <a:solidFill>
                  <a:prstClr val="black"/>
                </a:solidFill>
                <a:latin typeface="Arial" panose="020B0604020202020204" pitchFamily="34" charset="0"/>
                <a:cs typeface="Arial" panose="020B0604020202020204" pitchFamily="34" charset="0"/>
              </a:rPr>
              <a:t>percentage points</a:t>
            </a:r>
          </a:p>
        </p:txBody>
      </p:sp>
      <p:cxnSp>
        <p:nvCxnSpPr>
          <p:cNvPr id="76" name="Straight Connector 75"/>
          <p:cNvCxnSpPr/>
          <p:nvPr/>
        </p:nvCxnSpPr>
        <p:spPr>
          <a:xfrm>
            <a:off x="3374295" y="3094449"/>
            <a:ext cx="2275825"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50120" y="2948723"/>
            <a:ext cx="0" cy="62385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312418" y="4629861"/>
            <a:ext cx="2275825" cy="0"/>
          </a:xfrm>
          <a:prstGeom prst="line">
            <a:avLst/>
          </a:prstGeom>
          <a:ln w="127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588243" y="4317931"/>
            <a:ext cx="0" cy="623859"/>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3" name="Title 1"/>
          <p:cNvSpPr txBox="1">
            <a:spLocks/>
          </p:cNvSpPr>
          <p:nvPr/>
        </p:nvSpPr>
        <p:spPr>
          <a:xfrm>
            <a:off x="174172" y="394683"/>
            <a:ext cx="3555756" cy="47982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ZA" altLang="en-US" sz="2000" b="1" dirty="0">
                <a:solidFill>
                  <a:srgbClr val="FF0000"/>
                </a:solidFill>
                <a:latin typeface="Arial" panose="020B0604020202020204" pitchFamily="34" charset="0"/>
                <a:cs typeface="Arial" panose="020B0604020202020204" pitchFamily="34" charset="0"/>
              </a:rPr>
              <a:t>UNEMPLOYMENT, Q1:2020</a:t>
            </a:r>
          </a:p>
        </p:txBody>
      </p:sp>
      <p:sp>
        <p:nvSpPr>
          <p:cNvPr id="26" name="TextBox 25"/>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
        <p:nvSpPr>
          <p:cNvPr id="2" name="Slide Number Placeholder 1"/>
          <p:cNvSpPr>
            <a:spLocks noGrp="1"/>
          </p:cNvSpPr>
          <p:nvPr>
            <p:ph type="sldNum" sz="quarter" idx="12"/>
          </p:nvPr>
        </p:nvSpPr>
        <p:spPr/>
        <p:txBody>
          <a:bodyPr/>
          <a:lstStyle/>
          <a:p>
            <a:fld id="{31EE6E2F-CC14-2D44-A3B5-D96EDE0F4D3B}" type="slidenum">
              <a:rPr lang="en-US" smtClean="0"/>
              <a:t>7</a:t>
            </a:fld>
            <a:endParaRPr lang="en-US" dirty="0"/>
          </a:p>
        </p:txBody>
      </p:sp>
    </p:spTree>
    <p:extLst>
      <p:ext uri="{BB962C8B-B14F-4D97-AF65-F5344CB8AC3E}">
        <p14:creationId xmlns:p14="http://schemas.microsoft.com/office/powerpoint/2010/main" val="217540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4172" y="374350"/>
            <a:ext cx="4233672" cy="47982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ZA" altLang="en-US" sz="1200" b="1" dirty="0">
                <a:solidFill>
                  <a:srgbClr val="FF0000"/>
                </a:solidFill>
                <a:latin typeface="Arial" panose="020B0604020202020204" pitchFamily="34" charset="0"/>
                <a:cs typeface="Arial" panose="020B0604020202020204" pitchFamily="34" charset="0"/>
              </a:rPr>
              <a:t>South African Youth Unemployment Rate 2020</a:t>
            </a:r>
          </a:p>
        </p:txBody>
      </p:sp>
      <p:graphicFrame>
        <p:nvGraphicFramePr>
          <p:cNvPr id="7" name="Chart 6"/>
          <p:cNvGraphicFramePr>
            <a:graphicFrameLocks/>
          </p:cNvGraphicFramePr>
          <p:nvPr>
            <p:extLst>
              <p:ext uri="{D42A27DB-BD31-4B8C-83A1-F6EECF244321}">
                <p14:modId xmlns:p14="http://schemas.microsoft.com/office/powerpoint/2010/main" val="2802418206"/>
              </p:ext>
            </p:extLst>
          </p:nvPr>
        </p:nvGraphicFramePr>
        <p:xfrm>
          <a:off x="272472" y="1170505"/>
          <a:ext cx="7606146" cy="46389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4172" y="60418"/>
            <a:ext cx="8682446" cy="313932"/>
          </a:xfrm>
          <a:prstGeom prst="rect">
            <a:avLst/>
          </a:prstGeom>
          <a:solidFill>
            <a:srgbClr val="0099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lgn="ctr">
              <a:lnSpc>
                <a:spcPct val="90000"/>
              </a:lnSpc>
              <a:spcBef>
                <a:spcPct val="20000"/>
              </a:spcBef>
              <a:defRPr/>
            </a:pPr>
            <a:r>
              <a:rPr lang="en-US" sz="1600" b="1" dirty="0">
                <a:solidFill>
                  <a:schemeClr val="bg1"/>
                </a:solidFill>
                <a:latin typeface="Arial" panose="020B0604020202020204" pitchFamily="34" charset="0"/>
                <a:ea typeface="MS PGothic" panose="020B0600070205080204" pitchFamily="34" charset="-128"/>
              </a:rPr>
              <a:t>COVID-19 EFFECTS – SKILLS DEVELOPMENT AND TRAINING IN WORKPLACE</a:t>
            </a:r>
          </a:p>
        </p:txBody>
      </p:sp>
    </p:spTree>
    <p:extLst>
      <p:ext uri="{BB962C8B-B14F-4D97-AF65-F5344CB8AC3E}">
        <p14:creationId xmlns:p14="http://schemas.microsoft.com/office/powerpoint/2010/main" val="327286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Isosceles Triangle 14"/>
          <p:cNvSpPr/>
          <p:nvPr/>
        </p:nvSpPr>
        <p:spPr>
          <a:xfrm>
            <a:off x="0" y="1214422"/>
            <a:ext cx="2214546" cy="5643578"/>
          </a:xfrm>
          <a:prstGeom prst="triangle">
            <a:avLst>
              <a:gd name="adj" fmla="val 0"/>
            </a:avLst>
          </a:prstGeom>
          <a:solidFill>
            <a:schemeClr val="accent5">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Isosceles Triangle 15"/>
          <p:cNvSpPr/>
          <p:nvPr/>
        </p:nvSpPr>
        <p:spPr>
          <a:xfrm rot="10800000">
            <a:off x="6929454" y="0"/>
            <a:ext cx="2214546" cy="5643578"/>
          </a:xfrm>
          <a:prstGeom prst="triangle">
            <a:avLst>
              <a:gd name="adj" fmla="val 0"/>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32" y="5572140"/>
            <a:ext cx="178595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NSDS 3</a:t>
            </a:r>
          </a:p>
          <a:p>
            <a:pPr algn="ctr"/>
            <a:r>
              <a:rPr lang="en-US" sz="2400" dirty="0"/>
              <a:t>8 Goals</a:t>
            </a:r>
            <a:endParaRPr lang="en-ZA" sz="2400" dirty="0"/>
          </a:p>
        </p:txBody>
      </p:sp>
      <p:sp>
        <p:nvSpPr>
          <p:cNvPr id="18" name="Rectangle 17"/>
          <p:cNvSpPr/>
          <p:nvPr/>
        </p:nvSpPr>
        <p:spPr>
          <a:xfrm>
            <a:off x="7358050" y="0"/>
            <a:ext cx="1785950" cy="1285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DHET</a:t>
            </a:r>
          </a:p>
          <a:p>
            <a:pPr algn="ctr"/>
            <a:r>
              <a:rPr lang="en-US" sz="2400" dirty="0"/>
              <a:t>Priority Skills</a:t>
            </a:r>
            <a:endParaRPr lang="en-ZA" sz="2400" dirty="0"/>
          </a:p>
        </p:txBody>
      </p:sp>
      <p:grpSp>
        <p:nvGrpSpPr>
          <p:cNvPr id="20" name="Group 19"/>
          <p:cNvGrpSpPr/>
          <p:nvPr/>
        </p:nvGrpSpPr>
        <p:grpSpPr>
          <a:xfrm>
            <a:off x="179512" y="35731"/>
            <a:ext cx="9144000" cy="6858000"/>
            <a:chOff x="0" y="0"/>
            <a:chExt cx="9144000" cy="6858000"/>
          </a:xfrm>
        </p:grpSpPr>
        <p:graphicFrame>
          <p:nvGraphicFramePr>
            <p:cNvPr id="9" name="Diagram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Oval 20"/>
            <p:cNvSpPr/>
            <p:nvPr/>
          </p:nvSpPr>
          <p:spPr>
            <a:xfrm>
              <a:off x="2571736" y="6143644"/>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8</a:t>
              </a:r>
              <a:endParaRPr lang="en-ZA" sz="2800" b="1" dirty="0"/>
            </a:p>
          </p:txBody>
        </p:sp>
        <p:sp>
          <p:nvSpPr>
            <p:cNvPr id="22" name="Oval 21"/>
            <p:cNvSpPr/>
            <p:nvPr/>
          </p:nvSpPr>
          <p:spPr>
            <a:xfrm>
              <a:off x="2214546" y="5286388"/>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7</a:t>
              </a:r>
              <a:endParaRPr lang="en-ZA" sz="2800" b="1" dirty="0"/>
            </a:p>
          </p:txBody>
        </p:sp>
        <p:sp>
          <p:nvSpPr>
            <p:cNvPr id="23" name="Oval 22"/>
            <p:cNvSpPr/>
            <p:nvPr/>
          </p:nvSpPr>
          <p:spPr>
            <a:xfrm>
              <a:off x="1857356" y="4429132"/>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6</a:t>
              </a:r>
              <a:endParaRPr lang="en-ZA" sz="2800" b="1" dirty="0"/>
            </a:p>
          </p:txBody>
        </p:sp>
        <p:sp>
          <p:nvSpPr>
            <p:cNvPr id="24" name="Oval 23"/>
            <p:cNvSpPr/>
            <p:nvPr/>
          </p:nvSpPr>
          <p:spPr>
            <a:xfrm>
              <a:off x="1571604" y="3571876"/>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endParaRPr lang="en-ZA" sz="2800" b="1" dirty="0"/>
            </a:p>
          </p:txBody>
        </p:sp>
        <p:sp>
          <p:nvSpPr>
            <p:cNvPr id="25" name="Oval 24"/>
            <p:cNvSpPr/>
            <p:nvPr/>
          </p:nvSpPr>
          <p:spPr>
            <a:xfrm>
              <a:off x="1214414" y="2643182"/>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en-ZA" sz="2800" b="1" dirty="0"/>
            </a:p>
          </p:txBody>
        </p:sp>
        <p:sp>
          <p:nvSpPr>
            <p:cNvPr id="26" name="Oval 25"/>
            <p:cNvSpPr/>
            <p:nvPr/>
          </p:nvSpPr>
          <p:spPr>
            <a:xfrm>
              <a:off x="857224" y="1785926"/>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en-ZA" sz="2800" b="1" dirty="0"/>
            </a:p>
          </p:txBody>
        </p:sp>
        <p:sp>
          <p:nvSpPr>
            <p:cNvPr id="27" name="Oval 26"/>
            <p:cNvSpPr/>
            <p:nvPr/>
          </p:nvSpPr>
          <p:spPr>
            <a:xfrm>
              <a:off x="500034" y="857232"/>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ZA" sz="2800" b="1" dirty="0"/>
            </a:p>
          </p:txBody>
        </p:sp>
        <p:sp>
          <p:nvSpPr>
            <p:cNvPr id="28" name="Oval 27"/>
            <p:cNvSpPr/>
            <p:nvPr/>
          </p:nvSpPr>
          <p:spPr>
            <a:xfrm>
              <a:off x="71406" y="0"/>
              <a:ext cx="642942" cy="6429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ZA" sz="2800" b="1" dirty="0"/>
            </a:p>
          </p:txBody>
        </p:sp>
      </p:grpSp>
      <p:sp>
        <p:nvSpPr>
          <p:cNvPr id="2" name="Horizontal Scroll 1"/>
          <p:cNvSpPr/>
          <p:nvPr/>
        </p:nvSpPr>
        <p:spPr>
          <a:xfrm>
            <a:off x="-10312" y="5743022"/>
            <a:ext cx="1835696" cy="1114977"/>
          </a:xfrm>
          <a:prstGeom prst="horizontalScroll">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National Skills Development Plan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31EE6E2F-CC14-2D44-A3B5-D96EDE0F4D3B}" type="slidenum">
              <a:rPr lang="en-US" smtClean="0"/>
              <a:t>9</a:t>
            </a:fld>
            <a:endParaRPr lang="en-US" dirty="0"/>
          </a:p>
        </p:txBody>
      </p:sp>
    </p:spTree>
    <p:extLst>
      <p:ext uri="{BB962C8B-B14F-4D97-AF65-F5344CB8AC3E}">
        <p14:creationId xmlns:p14="http://schemas.microsoft.com/office/powerpoint/2010/main" val="40544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8629</TotalTime>
  <Words>1741</Words>
  <Application>Microsoft Office PowerPoint</Application>
  <PresentationFormat>On-screen Show (4:3)</PresentationFormat>
  <Paragraphs>135</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parker</dc:creator>
  <cp:lastModifiedBy>APPETD APPETD</cp:lastModifiedBy>
  <cp:revision>932</cp:revision>
  <cp:lastPrinted>2020-06-24T12:01:46Z</cp:lastPrinted>
  <dcterms:created xsi:type="dcterms:W3CDTF">2015-12-04T08:34:18Z</dcterms:created>
  <dcterms:modified xsi:type="dcterms:W3CDTF">2020-07-29T08:10:33Z</dcterms:modified>
</cp:coreProperties>
</file>