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8">
          <p15:clr>
            <a:srgbClr val="A4A3A4"/>
          </p15:clr>
        </p15:guide>
        <p15:guide id="2" orient="horz" pos="2176">
          <p15:clr>
            <a:srgbClr val="A4A3A4"/>
          </p15:clr>
        </p15:guide>
        <p15:guide id="3" pos="5">
          <p15:clr>
            <a:srgbClr val="A4A3A4"/>
          </p15:clr>
        </p15:guide>
        <p15:guide id="4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A9"/>
    <a:srgbClr val="00C7C2"/>
    <a:srgbClr val="0C5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3" d="100"/>
          <a:sy n="63" d="100"/>
        </p:scale>
        <p:origin x="1383" y="39"/>
      </p:cViewPr>
      <p:guideLst>
        <p:guide orient="horz" pos="3558"/>
        <p:guide orient="horz" pos="2176"/>
        <p:guide pos="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7C68A-D8CF-2245-B94C-D8A76EE3429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C0416-B452-864C-A034-106982FF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8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9BFA-E076-9045-8CB0-8392DF3F2FD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CF34A-FE6B-CD4B-8BA8-4CA25AD1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6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of 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86C6-9A0E-0B4D-A121-F47E7180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 i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b="0" i="0">
                <a:solidFill>
                  <a:srgbClr val="595959"/>
                </a:solidFill>
                <a:latin typeface="Helvetica Light"/>
                <a:cs typeface="Helvetica Light"/>
              </a:defRPr>
            </a:lvl2pPr>
            <a:lvl3pPr>
              <a:defRPr sz="1800" b="0" i="0">
                <a:solidFill>
                  <a:srgbClr val="595959"/>
                </a:solidFill>
                <a:latin typeface="Helvetica Light"/>
                <a:cs typeface="Helvetica Light"/>
              </a:defRPr>
            </a:lvl3pPr>
            <a:lvl4pPr>
              <a:defRPr b="0" i="0">
                <a:solidFill>
                  <a:srgbClr val="595959"/>
                </a:solidFill>
                <a:latin typeface="Helvetica Light"/>
                <a:cs typeface="Helvetica Light"/>
              </a:defRPr>
            </a:lvl4pPr>
            <a:lvl5pPr>
              <a:defRPr b="0" i="0">
                <a:solidFill>
                  <a:srgbClr val="595959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of 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86C6-9A0E-0B4D-A121-F47E7180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78" y="23520"/>
            <a:ext cx="9206718" cy="68520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600" y="64425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The impact of 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9497" y="6158107"/>
            <a:ext cx="611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0">
                <a:solidFill>
                  <a:srgbClr val="01ADA9"/>
                </a:solidFill>
                <a:latin typeface="Helvetica"/>
                <a:cs typeface="Helvetica"/>
              </a:defRPr>
            </a:lvl1pPr>
          </a:lstStyle>
          <a:p>
            <a:fld id="{24B286C6-9A0E-0B4D-A121-F47E71805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01ADA9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85000"/>
              <a:lumOff val="1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85000"/>
              <a:lumOff val="15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4" y="0"/>
            <a:ext cx="9210404" cy="685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15" y="1611214"/>
            <a:ext cx="861277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The impact of COVID-19 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</a:b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Skills Development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Helvetica Light"/>
              </a:rPr>
              <a:t>c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hallenges and opportunities for business</a:t>
            </a:r>
            <a:br>
              <a:rPr lang="en-US" sz="27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</a:br>
            <a:endParaRPr lang="en-US" sz="2700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9987" y="5114617"/>
            <a:ext cx="2407138" cy="43818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Helvetica"/>
                <a:cs typeface="Helvetica"/>
              </a:rPr>
              <a:t>by Lynette Mentor</a:t>
            </a:r>
          </a:p>
        </p:txBody>
      </p:sp>
    </p:spTree>
    <p:extLst>
      <p:ext uri="{BB962C8B-B14F-4D97-AF65-F5344CB8AC3E}">
        <p14:creationId xmlns:p14="http://schemas.microsoft.com/office/powerpoint/2010/main" val="3929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8" y="3484237"/>
            <a:ext cx="1570804" cy="1570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43767"/>
          </a:xfrm>
        </p:spPr>
        <p:txBody>
          <a:bodyPr>
            <a:normAutofit/>
          </a:bodyPr>
          <a:lstStyle/>
          <a:p>
            <a:r>
              <a:rPr lang="en-US" sz="1800" dirty="0"/>
              <a:t>Businesses impacted on a continuum ranging from complete standstill to high performance in a virtual environment.</a:t>
            </a:r>
          </a:p>
          <a:p>
            <a:endParaRPr lang="en-US" sz="1800" dirty="0"/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pPr lvl="1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pPr lvl="1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of COVID-19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86C6-9A0E-0B4D-A121-F47E71805588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39374" y="2543967"/>
            <a:ext cx="7781544" cy="910433"/>
            <a:chOff x="589333" y="2556446"/>
            <a:chExt cx="8097467" cy="756351"/>
          </a:xfrm>
        </p:grpSpPr>
        <p:sp>
          <p:nvSpPr>
            <p:cNvPr id="6" name="Pentagon 5"/>
            <p:cNvSpPr/>
            <p:nvPr/>
          </p:nvSpPr>
          <p:spPr>
            <a:xfrm>
              <a:off x="7746866" y="2556446"/>
              <a:ext cx="939934" cy="756351"/>
            </a:xfrm>
            <a:prstGeom prst="homePlate">
              <a:avLst/>
            </a:prstGeom>
            <a:solidFill>
              <a:srgbClr val="00C7C2">
                <a:alpha val="4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333" y="2556446"/>
              <a:ext cx="7157533" cy="756351"/>
            </a:xfrm>
            <a:prstGeom prst="rect">
              <a:avLst/>
            </a:prstGeom>
            <a:gradFill flip="none" rotWithShape="1">
              <a:gsLst>
                <a:gs pos="100000">
                  <a:srgbClr val="00C7C2">
                    <a:alpha val="47000"/>
                  </a:srgbClr>
                </a:gs>
                <a:gs pos="51000">
                  <a:srgbClr val="01ADA9">
                    <a:alpha val="99000"/>
                  </a:srgbClr>
                </a:gs>
                <a:gs pos="0">
                  <a:srgbClr val="0C5957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6480182" y="4911610"/>
            <a:ext cx="1734354" cy="124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based training lends itself well to digital platforms.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650486" y="4964414"/>
            <a:ext cx="1830939" cy="124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training which requires access to tools, simulators or equipment came to a halt.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00584" y="4916571"/>
            <a:ext cx="1747373" cy="124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Classroom or face-to-face training when it was possible to resume, was subject to social distancing protocols.</a:t>
            </a:r>
          </a:p>
        </p:txBody>
      </p:sp>
      <p:pic>
        <p:nvPicPr>
          <p:cNvPr id="20" name="Picture 19" descr="zoo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13" y="3856187"/>
            <a:ext cx="1120934" cy="793994"/>
          </a:xfrm>
          <a:prstGeom prst="rect">
            <a:avLst/>
          </a:prstGeom>
        </p:spPr>
      </p:pic>
      <p:pic>
        <p:nvPicPr>
          <p:cNvPr id="21" name="Picture 20" descr="tool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6" y="3868423"/>
            <a:ext cx="898017" cy="928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256" y="2814517"/>
            <a:ext cx="17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Traditional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5906" y="2805396"/>
            <a:ext cx="150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Well Adapted 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7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COVID-19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of COVID-19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86C6-9A0E-0B4D-A121-F47E71805588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5596" y="3920534"/>
            <a:ext cx="2539268" cy="1502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1ADA9"/>
                </a:solidFill>
              </a:rPr>
              <a:t>Technological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45461" y="3920534"/>
            <a:ext cx="2436980" cy="1502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1ADA9"/>
                </a:solidFill>
              </a:rPr>
              <a:t>Financial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33038" y="3920534"/>
            <a:ext cx="2557850" cy="1502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01ADA9"/>
                </a:solidFill>
              </a:rPr>
              <a:t>People</a:t>
            </a:r>
          </a:p>
        </p:txBody>
      </p:sp>
      <p:pic>
        <p:nvPicPr>
          <p:cNvPr id="12" name="Picture 11" descr="te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2" y="2747346"/>
            <a:ext cx="1181234" cy="897952"/>
          </a:xfrm>
          <a:prstGeom prst="rect">
            <a:avLst/>
          </a:prstGeom>
        </p:spPr>
      </p:pic>
      <p:pic>
        <p:nvPicPr>
          <p:cNvPr id="13" name="Picture 12" descr="finance.png"/>
          <p:cNvPicPr>
            <a:picLocks noChangeAspect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7" y="2542084"/>
            <a:ext cx="1179802" cy="1179802"/>
          </a:xfrm>
          <a:prstGeom prst="rect">
            <a:avLst/>
          </a:prstGeom>
        </p:spPr>
      </p:pic>
      <p:pic>
        <p:nvPicPr>
          <p:cNvPr id="14" name="Picture 13" descr="peopl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43" y="2747346"/>
            <a:ext cx="1447354" cy="9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ownstream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94"/>
          </a:xfrm>
          <a:prstGeom prst="rect">
            <a:avLst/>
          </a:prstGeom>
        </p:spPr>
      </p:pic>
      <p:pic>
        <p:nvPicPr>
          <p:cNvPr id="27" name="Picture 26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78" y="23520"/>
            <a:ext cx="9206718" cy="68520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>
            <a:off x="5580714" y="2921824"/>
            <a:ext cx="2430182" cy="1303045"/>
          </a:xfrm>
          <a:prstGeom prst="rect">
            <a:avLst/>
          </a:prstGeom>
          <a:solidFill>
            <a:srgbClr val="01AD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12578" y="1928656"/>
            <a:ext cx="3228710" cy="1134600"/>
            <a:chOff x="746606" y="1309738"/>
            <a:chExt cx="4681898" cy="1487417"/>
          </a:xfrm>
        </p:grpSpPr>
        <p:sp>
          <p:nvSpPr>
            <p:cNvPr id="14" name="Rectangle 13"/>
            <p:cNvSpPr/>
            <p:nvPr/>
          </p:nvSpPr>
          <p:spPr>
            <a:xfrm>
              <a:off x="746606" y="1309738"/>
              <a:ext cx="3741532" cy="1487415"/>
            </a:xfrm>
            <a:prstGeom prst="rect">
              <a:avLst/>
            </a:prstGeom>
            <a:solidFill>
              <a:srgbClr val="00C7C2">
                <a:alpha val="4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>
              <a:off x="4488570" y="1309740"/>
              <a:ext cx="939934" cy="1487415"/>
            </a:xfrm>
            <a:prstGeom prst="homePlate">
              <a:avLst/>
            </a:prstGeom>
            <a:solidFill>
              <a:srgbClr val="00C7C2">
                <a:alpha val="4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entagon 9"/>
          <p:cNvSpPr/>
          <p:nvPr/>
        </p:nvSpPr>
        <p:spPr>
          <a:xfrm flipH="1">
            <a:off x="5179525" y="2921824"/>
            <a:ext cx="557053" cy="1303045"/>
          </a:xfrm>
          <a:prstGeom prst="homePlate">
            <a:avLst/>
          </a:prstGeom>
          <a:solidFill>
            <a:srgbClr val="01AD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flipH="1">
            <a:off x="4492142" y="4888788"/>
            <a:ext cx="2792570" cy="1069708"/>
            <a:chOff x="2688806" y="4516970"/>
            <a:chExt cx="4681898" cy="1487415"/>
          </a:xfrm>
        </p:grpSpPr>
        <p:sp>
          <p:nvSpPr>
            <p:cNvPr id="13" name="Rectangle 12"/>
            <p:cNvSpPr/>
            <p:nvPr/>
          </p:nvSpPr>
          <p:spPr>
            <a:xfrm>
              <a:off x="2688806" y="4516970"/>
              <a:ext cx="3807932" cy="1487415"/>
            </a:xfrm>
            <a:prstGeom prst="rect">
              <a:avLst/>
            </a:prstGeom>
            <a:solidFill>
              <a:srgbClr val="0C59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/>
            <p:cNvSpPr/>
            <p:nvPr/>
          </p:nvSpPr>
          <p:spPr>
            <a:xfrm>
              <a:off x="6430770" y="4516970"/>
              <a:ext cx="939934" cy="1487415"/>
            </a:xfrm>
            <a:prstGeom prst="homePlate">
              <a:avLst/>
            </a:prstGeom>
            <a:solidFill>
              <a:srgbClr val="0C59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5623" y="2068570"/>
            <a:ext cx="2514435" cy="961485"/>
          </a:xfrm>
        </p:spPr>
        <p:txBody>
          <a:bodyPr>
            <a:noAutofit/>
          </a:bodyPr>
          <a:lstStyle/>
          <a:p>
            <a:r>
              <a:rPr lang="en-US" sz="1200" b="0" dirty="0">
                <a:solidFill>
                  <a:srgbClr val="0C5957"/>
                </a:solidFill>
                <a:latin typeface="Helvetica Light"/>
                <a:cs typeface="Helvetica Light"/>
              </a:rPr>
              <a:t>Public and private providers impacted by cancelled classes – supervening impossibility, force majeure impacts. Loss of income.</a:t>
            </a:r>
            <a:endParaRPr lang="en-US" sz="1200" b="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endParaRPr lang="en-US" sz="1400" b="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endParaRPr lang="en-US" sz="1400" b="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00" y="274638"/>
            <a:ext cx="8229600" cy="1143000"/>
          </a:xfrm>
        </p:spPr>
        <p:txBody>
          <a:bodyPr/>
          <a:lstStyle/>
          <a:p>
            <a:r>
              <a:rPr lang="en-US" dirty="0"/>
              <a:t>Downstream impact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of COVID-19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86C6-9A0E-0B4D-A121-F47E71805588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62632" y="5085507"/>
            <a:ext cx="210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 Light"/>
                <a:cs typeface="Helvetica Light"/>
              </a:rPr>
              <a:t>Learners left in limbo – access to resources / campuses, residences etc.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80714" y="3076406"/>
            <a:ext cx="2274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Helvetica Light"/>
                <a:cs typeface="Helvetica Light"/>
              </a:rPr>
              <a:t>Beneficiaries of skills development grants/bursaries unable to access funding due to the closure of schools, colleges and universities.</a:t>
            </a:r>
          </a:p>
        </p:txBody>
      </p:sp>
    </p:spTree>
    <p:extLst>
      <p:ext uri="{BB962C8B-B14F-4D97-AF65-F5344CB8AC3E}">
        <p14:creationId xmlns:p14="http://schemas.microsoft.com/office/powerpoint/2010/main" val="5527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Skills Development element of the BBBEE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52858"/>
            <a:ext cx="2539268" cy="181773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1ADA9"/>
                </a:solidFill>
              </a:rPr>
              <a:t>The skills levy debate</a:t>
            </a:r>
          </a:p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8 months </a:t>
            </a:r>
            <a:r>
              <a:rPr lang="en-US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vs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 12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of COVID-19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86C6-9A0E-0B4D-A121-F47E7180558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arg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83" y="2125869"/>
            <a:ext cx="1087319" cy="1087319"/>
          </a:xfrm>
          <a:prstGeom prst="rect">
            <a:avLst/>
          </a:prstGeom>
        </p:spPr>
      </p:pic>
      <p:pic>
        <p:nvPicPr>
          <p:cNvPr id="7" name="Picture 6" descr="edu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34" y="2076070"/>
            <a:ext cx="1167584" cy="1167584"/>
          </a:xfrm>
          <a:prstGeom prst="rect">
            <a:avLst/>
          </a:prstGeom>
        </p:spPr>
      </p:pic>
      <p:pic>
        <p:nvPicPr>
          <p:cNvPr id="9" name="Picture 8" descr="Calendar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85" y="2076068"/>
            <a:ext cx="1167585" cy="116758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46265" y="3452857"/>
            <a:ext cx="2436980" cy="1817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1ADA9"/>
                </a:solidFill>
              </a:rPr>
              <a:t>December 2019 changes</a:t>
            </a:r>
          </a:p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Funding students in higher education institutions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34642" y="3452858"/>
            <a:ext cx="2557850" cy="181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1ADA9"/>
                </a:solidFill>
              </a:rPr>
              <a:t>Absorption</a:t>
            </a:r>
          </a:p>
          <a:p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Target based on leaners eligible for placement </a:t>
            </a:r>
            <a:r>
              <a:rPr 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vs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learner headcount</a:t>
            </a:r>
          </a:p>
        </p:txBody>
      </p:sp>
    </p:spTree>
    <p:extLst>
      <p:ext uri="{BB962C8B-B14F-4D97-AF65-F5344CB8AC3E}">
        <p14:creationId xmlns:p14="http://schemas.microsoft.com/office/powerpoint/2010/main" val="301713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of COVID-19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86C6-9A0E-0B4D-A121-F47E71805588}" type="slidenum">
              <a:rPr lang="en-US" smtClean="0"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5216" y="2239354"/>
            <a:ext cx="2395444" cy="2395444"/>
          </a:xfrm>
          <a:prstGeom prst="ellipse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425" y="1384438"/>
            <a:ext cx="4105275" cy="4105275"/>
          </a:xfrm>
          <a:prstGeom prst="ellipse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61467" y="3627164"/>
            <a:ext cx="1608133" cy="624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A small employer</a:t>
            </a:r>
          </a:p>
          <a:p>
            <a:pPr algn="ctr">
              <a:lnSpc>
                <a:spcPct val="7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Company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2029" y="3627164"/>
            <a:ext cx="409467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A large employer</a:t>
            </a:r>
          </a:p>
          <a:p>
            <a:pPr algn="ctr">
              <a:lnSpc>
                <a:spcPct val="7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Company Z</a:t>
            </a:r>
          </a:p>
        </p:txBody>
      </p:sp>
      <p:pic>
        <p:nvPicPr>
          <p:cNvPr id="10" name="Picture 9" descr="building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06" y="2513498"/>
            <a:ext cx="945752" cy="940902"/>
          </a:xfrm>
          <a:prstGeom prst="rect">
            <a:avLst/>
          </a:prstGeom>
        </p:spPr>
      </p:pic>
      <p:pic>
        <p:nvPicPr>
          <p:cNvPr id="14" name="Picture 13" descr="buildings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00" y="2360006"/>
            <a:ext cx="2354219" cy="10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8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4" y="0"/>
            <a:ext cx="9210404" cy="6852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157" y="1413540"/>
            <a:ext cx="4435562" cy="134364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Thank you</a:t>
            </a:r>
            <a:endParaRPr lang="en-US" sz="2700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403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223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Helvetica Light</vt:lpstr>
      <vt:lpstr>Office Theme</vt:lpstr>
      <vt:lpstr>The impact of COVID-19  Skills Development challenges and opportunities for business </vt:lpstr>
      <vt:lpstr>Business impact</vt:lpstr>
      <vt:lpstr>The impact of COVID-19</vt:lpstr>
      <vt:lpstr>Downstream impact</vt:lpstr>
      <vt:lpstr>The Skills Development element of the BBBEE scorecard</vt:lpstr>
      <vt:lpstr>Case studies</vt:lpstr>
      <vt:lpstr>Thank you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COVID-19  Challenges and opportunities for business</dc:title>
  <dc:creator>Louise Carmichael</dc:creator>
  <cp:lastModifiedBy>APPETD APPETD</cp:lastModifiedBy>
  <cp:revision>33</cp:revision>
  <dcterms:created xsi:type="dcterms:W3CDTF">2020-07-22T18:32:56Z</dcterms:created>
  <dcterms:modified xsi:type="dcterms:W3CDTF">2020-07-29T08:09:52Z</dcterms:modified>
</cp:coreProperties>
</file>