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0" r:id="rId3"/>
  </p:sldMasterIdLst>
  <p:notesMasterIdLst>
    <p:notesMasterId r:id="rId33"/>
  </p:notesMasterIdLst>
  <p:handoutMasterIdLst>
    <p:handoutMasterId r:id="rId34"/>
  </p:handoutMasterIdLst>
  <p:sldIdLst>
    <p:sldId id="724" r:id="rId4"/>
    <p:sldId id="743" r:id="rId5"/>
    <p:sldId id="915" r:id="rId6"/>
    <p:sldId id="909" r:id="rId7"/>
    <p:sldId id="916" r:id="rId8"/>
    <p:sldId id="924" r:id="rId9"/>
    <p:sldId id="902" r:id="rId10"/>
    <p:sldId id="934" r:id="rId11"/>
    <p:sldId id="944" r:id="rId12"/>
    <p:sldId id="942" r:id="rId13"/>
    <p:sldId id="935" r:id="rId14"/>
    <p:sldId id="936" r:id="rId15"/>
    <p:sldId id="947" r:id="rId16"/>
    <p:sldId id="919" r:id="rId17"/>
    <p:sldId id="943" r:id="rId18"/>
    <p:sldId id="921" r:id="rId19"/>
    <p:sldId id="918" r:id="rId20"/>
    <p:sldId id="922" r:id="rId21"/>
    <p:sldId id="912" r:id="rId22"/>
    <p:sldId id="941" r:id="rId23"/>
    <p:sldId id="933" r:id="rId24"/>
    <p:sldId id="913" r:id="rId25"/>
    <p:sldId id="926" r:id="rId26"/>
    <p:sldId id="945" r:id="rId27"/>
    <p:sldId id="930" r:id="rId28"/>
    <p:sldId id="914" r:id="rId29"/>
    <p:sldId id="899" r:id="rId30"/>
    <p:sldId id="931" r:id="rId31"/>
    <p:sldId id="940" r:id="rId32"/>
  </p:sldIdLst>
  <p:sldSz cx="9144000" cy="6858000" type="screen4x3"/>
  <p:notesSz cx="6797675" cy="9926638"/>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uk Yu Cheryl, Chan" initials="CYCC" lastIdx="19" clrIdx="0">
    <p:extLst>
      <p:ext uri="{19B8F6BF-5375-455C-9EA6-DF929625EA0E}">
        <p15:presenceInfo xmlns:p15="http://schemas.microsoft.com/office/powerpoint/2012/main" userId="S-1-5-21-525788414-1921020387-24915789-58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a:srgbClr val="E1ECF3"/>
    <a:srgbClr val="DDDDDD"/>
    <a:srgbClr val="00B0F0"/>
    <a:srgbClr val="000058"/>
    <a:srgbClr val="E8F4FE"/>
    <a:srgbClr val="E8F9FE"/>
    <a:srgbClr val="EFF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9" autoAdjust="0"/>
    <p:restoredTop sz="82461" autoAdjust="0"/>
  </p:normalViewPr>
  <p:slideViewPr>
    <p:cSldViewPr>
      <p:cViewPr varScale="1">
        <p:scale>
          <a:sx n="55" d="100"/>
          <a:sy n="55" d="100"/>
        </p:scale>
        <p:origin x="1392"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ilo.org\gva\EMPLOYMENT\SKILLS\4_WBL\ILO%20Toolkit%20for%20QA\ILO%20Toolkit%20for%20QA%20Vol.%202\Tools%20and%20Figures\Toolkit_Tools%20by%20reg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A6D-47E8-8C1E-C21243E4ACEF}"/>
              </c:ext>
            </c:extLst>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A6D-47E8-8C1E-C21243E4ACEF}"/>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A6D-47E8-8C1E-C21243E4ACEF}"/>
              </c:ext>
            </c:extLst>
          </c:dPt>
          <c:dPt>
            <c:idx val="3"/>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A6D-47E8-8C1E-C21243E4ACEF}"/>
              </c:ext>
            </c:extLst>
          </c:dPt>
          <c:dPt>
            <c:idx val="4"/>
            <c:bubble3D val="0"/>
            <c:spPr>
              <a:solidFill>
                <a:schemeClr val="accent1">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A6D-47E8-8C1E-C21243E4ACEF}"/>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BA6D-47E8-8C1E-C21243E4ACEF}"/>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A6D-47E8-8C1E-C21243E4ACEF}"/>
                </c:ext>
              </c:extLst>
            </c:dLbl>
            <c:dLbl>
              <c:idx val="2"/>
              <c:layout>
                <c:manualLayout>
                  <c:x val="0"/>
                  <c:y val="0.1835748792270530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6D-47E8-8C1E-C21243E4ACE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311859488362238"/>
                      <c:h val="0.17391304347826086"/>
                    </c:manualLayout>
                  </c15:layout>
                </c:ext>
                <c:ext xmlns:c16="http://schemas.microsoft.com/office/drawing/2014/chart" uri="{C3380CC4-5D6E-409C-BE32-E72D297353CC}">
                  <c16:uniqueId val="{00000007-BA6D-47E8-8C1E-C21243E4ACEF}"/>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6891352448851"/>
                      <c:h val="0.22946859903381642"/>
                    </c:manualLayout>
                  </c15:layout>
                </c:ext>
                <c:ext xmlns:c16="http://schemas.microsoft.com/office/drawing/2014/chart" uri="{C3380CC4-5D6E-409C-BE32-E72D297353CC}">
                  <c16:uniqueId val="{00000009-BA6D-47E8-8C1E-C21243E4ACE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Sheet1!$M$5:$M$9</c:f>
              <c:strCache>
                <c:ptCount val="5"/>
                <c:pt idx="0">
                  <c:v>Africa</c:v>
                </c:pt>
                <c:pt idx="1">
                  <c:v>Americas</c:v>
                </c:pt>
                <c:pt idx="2">
                  <c:v>Arab states</c:v>
                </c:pt>
                <c:pt idx="3">
                  <c:v>Asia and the Pacific</c:v>
                </c:pt>
                <c:pt idx="4">
                  <c:v>Europe and Central Asia</c:v>
                </c:pt>
              </c:strCache>
            </c:strRef>
          </c:cat>
          <c:val>
            <c:numRef>
              <c:f>Sheet1!$N$5:$N$9</c:f>
              <c:numCache>
                <c:formatCode>General</c:formatCode>
                <c:ptCount val="5"/>
                <c:pt idx="0">
                  <c:v>6</c:v>
                </c:pt>
                <c:pt idx="1">
                  <c:v>7</c:v>
                </c:pt>
                <c:pt idx="2">
                  <c:v>2</c:v>
                </c:pt>
                <c:pt idx="3">
                  <c:v>16</c:v>
                </c:pt>
                <c:pt idx="4">
                  <c:v>15</c:v>
                </c:pt>
              </c:numCache>
            </c:numRef>
          </c:val>
          <c:extLst>
            <c:ext xmlns:c16="http://schemas.microsoft.com/office/drawing/2014/chart" uri="{C3380CC4-5D6E-409C-BE32-E72D297353CC}">
              <c16:uniqueId val="{0000000A-BA6D-47E8-8C1E-C21243E4ACEF}"/>
            </c:ext>
          </c:extLst>
        </c:ser>
        <c:ser>
          <c:idx val="1"/>
          <c:order val="1"/>
          <c:dPt>
            <c:idx val="0"/>
            <c:bubble3D val="0"/>
            <c:spPr>
              <a:solidFill>
                <a:schemeClr val="accent1">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BA6D-47E8-8C1E-C21243E4ACEF}"/>
              </c:ext>
            </c:extLst>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BA6D-47E8-8C1E-C21243E4ACEF}"/>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BA6D-47E8-8C1E-C21243E4ACEF}"/>
              </c:ext>
            </c:extLst>
          </c:dPt>
          <c:dPt>
            <c:idx val="3"/>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BA6D-47E8-8C1E-C21243E4ACEF}"/>
              </c:ext>
            </c:extLst>
          </c:dPt>
          <c:dPt>
            <c:idx val="4"/>
            <c:bubble3D val="0"/>
            <c:spPr>
              <a:solidFill>
                <a:schemeClr val="accent1">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BA6D-47E8-8C1E-C21243E4ACE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tint val="54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BA6D-47E8-8C1E-C21243E4ACE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tint val="77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BA6D-47E8-8C1E-C21243E4ACE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BA6D-47E8-8C1E-C21243E4ACE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hade val="76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BA6D-47E8-8C1E-C21243E4ACE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hade val="53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BA6D-47E8-8C1E-C21243E4ACE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Sheet1!$M$5:$M$9</c:f>
              <c:strCache>
                <c:ptCount val="5"/>
                <c:pt idx="0">
                  <c:v>Africa</c:v>
                </c:pt>
                <c:pt idx="1">
                  <c:v>Americas</c:v>
                </c:pt>
                <c:pt idx="2">
                  <c:v>Arab states</c:v>
                </c:pt>
                <c:pt idx="3">
                  <c:v>Asia and the Pacific</c:v>
                </c:pt>
                <c:pt idx="4">
                  <c:v>Europe and Central Asia</c:v>
                </c:pt>
              </c:strCache>
            </c:strRef>
          </c:cat>
          <c:val>
            <c:numRef>
              <c:f>Sheet1!$O$5:$O$9</c:f>
              <c:numCache>
                <c:formatCode>General</c:formatCode>
                <c:ptCount val="5"/>
                <c:pt idx="0">
                  <c:v>35</c:v>
                </c:pt>
                <c:pt idx="1">
                  <c:v>35</c:v>
                </c:pt>
                <c:pt idx="2">
                  <c:v>35</c:v>
                </c:pt>
                <c:pt idx="3">
                  <c:v>35</c:v>
                </c:pt>
                <c:pt idx="4">
                  <c:v>35</c:v>
                </c:pt>
              </c:numCache>
            </c:numRef>
          </c:val>
          <c:extLst>
            <c:ext xmlns:c16="http://schemas.microsoft.com/office/drawing/2014/chart" uri="{C3380CC4-5D6E-409C-BE32-E72D297353CC}">
              <c16:uniqueId val="{00000015-BA6D-47E8-8C1E-C21243E4ACEF}"/>
            </c:ext>
          </c:extLst>
        </c:ser>
        <c:ser>
          <c:idx val="2"/>
          <c:order val="2"/>
          <c:dPt>
            <c:idx val="0"/>
            <c:bubble3D val="0"/>
            <c:spPr>
              <a:solidFill>
                <a:schemeClr val="accent1">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BA6D-47E8-8C1E-C21243E4ACEF}"/>
              </c:ext>
            </c:extLst>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BA6D-47E8-8C1E-C21243E4ACEF}"/>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BA6D-47E8-8C1E-C21243E4ACEF}"/>
              </c:ext>
            </c:extLst>
          </c:dPt>
          <c:dPt>
            <c:idx val="3"/>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BA6D-47E8-8C1E-C21243E4ACEF}"/>
              </c:ext>
            </c:extLst>
          </c:dPt>
          <c:dPt>
            <c:idx val="4"/>
            <c:bubble3D val="0"/>
            <c:spPr>
              <a:solidFill>
                <a:schemeClr val="accent1">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BA6D-47E8-8C1E-C21243E4ACE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tint val="54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7-BA6D-47E8-8C1E-C21243E4ACE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tint val="77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9-BA6D-47E8-8C1E-C21243E4ACE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B-BA6D-47E8-8C1E-C21243E4ACE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hade val="76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D-BA6D-47E8-8C1E-C21243E4ACE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hade val="53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F-BA6D-47E8-8C1E-C21243E4ACE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Sheet1!$M$5:$M$9</c:f>
              <c:strCache>
                <c:ptCount val="5"/>
                <c:pt idx="0">
                  <c:v>Africa</c:v>
                </c:pt>
                <c:pt idx="1">
                  <c:v>Americas</c:v>
                </c:pt>
                <c:pt idx="2">
                  <c:v>Arab states</c:v>
                </c:pt>
                <c:pt idx="3">
                  <c:v>Asia and the Pacific</c:v>
                </c:pt>
                <c:pt idx="4">
                  <c:v>Europe and Central Asia</c:v>
                </c:pt>
              </c:strCache>
            </c:strRef>
          </c:cat>
          <c:val>
            <c:numRef>
              <c:f>Sheet1!$P$5:$P$9</c:f>
              <c:numCache>
                <c:formatCode>0%</c:formatCode>
                <c:ptCount val="5"/>
                <c:pt idx="0">
                  <c:v>0.17142857142857143</c:v>
                </c:pt>
                <c:pt idx="1">
                  <c:v>0.2</c:v>
                </c:pt>
                <c:pt idx="2">
                  <c:v>5.7142857142857141E-2</c:v>
                </c:pt>
                <c:pt idx="3">
                  <c:v>0.45714285714285713</c:v>
                </c:pt>
                <c:pt idx="4">
                  <c:v>0.42857142857142855</c:v>
                </c:pt>
              </c:numCache>
            </c:numRef>
          </c:val>
          <c:extLst>
            <c:ext xmlns:c16="http://schemas.microsoft.com/office/drawing/2014/chart" uri="{C3380CC4-5D6E-409C-BE32-E72D297353CC}">
              <c16:uniqueId val="{00000020-BA6D-47E8-8C1E-C21243E4ACE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A87-40D4-9189-E44DF259DBE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A87-40D4-9189-E44DF259DBE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A87-40D4-9189-E44DF259DBE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A87-40D4-9189-E44DF259DBE5}"/>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A87-40D4-9189-E44DF259DBE5}"/>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CA87-40D4-9189-E44DF259DBE5}"/>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CA87-40D4-9189-E44DF259DBE5}"/>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CA87-40D4-9189-E44DF259DB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Sheet1!$A$38:$A$41</c:f>
              <c:strCache>
                <c:ptCount val="4"/>
                <c:pt idx="0">
                  <c:v>Low income</c:v>
                </c:pt>
                <c:pt idx="1">
                  <c:v>Lower middle</c:v>
                </c:pt>
                <c:pt idx="2">
                  <c:v>Upper middle</c:v>
                </c:pt>
                <c:pt idx="3">
                  <c:v>High </c:v>
                </c:pt>
              </c:strCache>
            </c:strRef>
          </c:cat>
          <c:val>
            <c:numRef>
              <c:f>Sheet1!$B$38:$B$41</c:f>
              <c:numCache>
                <c:formatCode>General</c:formatCode>
                <c:ptCount val="4"/>
                <c:pt idx="0">
                  <c:v>1</c:v>
                </c:pt>
                <c:pt idx="1">
                  <c:v>15</c:v>
                </c:pt>
                <c:pt idx="2">
                  <c:v>10</c:v>
                </c:pt>
                <c:pt idx="3">
                  <c:v>20</c:v>
                </c:pt>
              </c:numCache>
            </c:numRef>
          </c:val>
          <c:extLst>
            <c:ext xmlns:c16="http://schemas.microsoft.com/office/drawing/2014/chart" uri="{C3380CC4-5D6E-409C-BE32-E72D297353CC}">
              <c16:uniqueId val="{00000008-CA87-40D4-9189-E44DF259DBE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67607-E789-4E9A-8434-51D692A9F198}" type="doc">
      <dgm:prSet loTypeId="urn:microsoft.com/office/officeart/2005/8/layout/vList2" loCatId="list" qsTypeId="urn:microsoft.com/office/officeart/2005/8/quickstyle/3d2" qsCatId="3D" csTypeId="urn:microsoft.com/office/officeart/2005/8/colors/accent5_5" csCatId="accent5" phldr="1"/>
      <dgm:spPr/>
      <dgm:t>
        <a:bodyPr/>
        <a:lstStyle/>
        <a:p>
          <a:endParaRPr lang="en-US"/>
        </a:p>
      </dgm:t>
    </dgm:pt>
    <dgm:pt modelId="{9AD14919-CC5A-4D1D-8495-76F59E5E5C4D}">
      <dgm:prSet custT="1">
        <dgm:style>
          <a:lnRef idx="1">
            <a:schemeClr val="accent5"/>
          </a:lnRef>
          <a:fillRef idx="2">
            <a:schemeClr val="accent5"/>
          </a:fillRef>
          <a:effectRef idx="1">
            <a:schemeClr val="accent5"/>
          </a:effectRef>
          <a:fontRef idx="minor">
            <a:schemeClr val="dk1"/>
          </a:fontRef>
        </dgm:style>
      </dgm:prSet>
      <dgm:spPr>
        <a:solidFill>
          <a:srgbClr val="FFFFFF"/>
        </a:solidFill>
      </dgm:spPr>
      <dgm:t>
        <a:bodyPr/>
        <a:lstStyle/>
        <a:p>
          <a:pPr rtl="0"/>
          <a:r>
            <a:rPr lang="en-GB" sz="2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How practitioners will benefit from the Toolkit 2?</a:t>
          </a:r>
        </a:p>
      </dgm:t>
    </dgm:pt>
    <dgm:pt modelId="{14F4C03B-0ACD-4D74-B8C1-1A5360A0E46D}" type="parTrans" cxnId="{6846C9D7-C97E-433F-BCAB-1641DCCE5416}">
      <dgm:prSet/>
      <dgm:spPr/>
      <dgm:t>
        <a:bodyPr/>
        <a:lstStyle/>
        <a:p>
          <a:endParaRPr lang="en-US">
            <a:effectLst>
              <a:outerShdw blurRad="38100" dist="38100" dir="2700000" algn="tl">
                <a:srgbClr val="000000">
                  <a:alpha val="43137"/>
                </a:srgbClr>
              </a:outerShdw>
            </a:effectLst>
          </a:endParaRPr>
        </a:p>
      </dgm:t>
    </dgm:pt>
    <dgm:pt modelId="{3922B670-8A62-4C4A-A7A1-CDA997423D48}" type="sibTrans" cxnId="{6846C9D7-C97E-433F-BCAB-1641DCCE5416}">
      <dgm:prSet/>
      <dgm:spPr/>
      <dgm:t>
        <a:bodyPr/>
        <a:lstStyle/>
        <a:p>
          <a:endParaRPr lang="en-US">
            <a:effectLst>
              <a:outerShdw blurRad="38100" dist="38100" dir="2700000" algn="tl">
                <a:srgbClr val="000000">
                  <a:alpha val="43137"/>
                </a:srgbClr>
              </a:outerShdw>
            </a:effectLst>
          </a:endParaRPr>
        </a:p>
      </dgm:t>
    </dgm:pt>
    <dgm:pt modelId="{C1911263-7DB5-40A1-B754-DFDC9DDF4549}">
      <dgm:prSet custT="1">
        <dgm:style>
          <a:lnRef idx="1">
            <a:schemeClr val="accent5"/>
          </a:lnRef>
          <a:fillRef idx="2">
            <a:schemeClr val="accent5"/>
          </a:fillRef>
          <a:effectRef idx="1">
            <a:schemeClr val="accent5"/>
          </a:effectRef>
          <a:fontRef idx="minor">
            <a:schemeClr val="dk1"/>
          </a:fontRef>
        </dgm:style>
      </dgm:prSet>
      <dgm:spPr>
        <a:solidFill>
          <a:srgbClr val="FFFFFF"/>
        </a:solidFill>
      </dgm:spPr>
      <dgm:t>
        <a:bodyPr/>
        <a:lstStyle/>
        <a:p>
          <a:pPr rtl="0"/>
          <a:r>
            <a:rPr lang="en-GB" sz="2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Why and for whom the Toolkit is developed?</a:t>
          </a:r>
        </a:p>
      </dgm:t>
    </dgm:pt>
    <dgm:pt modelId="{511707BD-E24C-41FA-9501-CF634A9236D9}" type="parTrans" cxnId="{207392F2-B721-4C15-B7CD-981D87AC6604}">
      <dgm:prSet/>
      <dgm:spPr/>
      <dgm:t>
        <a:bodyPr/>
        <a:lstStyle/>
        <a:p>
          <a:endParaRPr lang="en-GB"/>
        </a:p>
      </dgm:t>
    </dgm:pt>
    <dgm:pt modelId="{7A20A1B2-498B-41A4-B594-52EE92589B01}" type="sibTrans" cxnId="{207392F2-B721-4C15-B7CD-981D87AC6604}">
      <dgm:prSet/>
      <dgm:spPr/>
      <dgm:t>
        <a:bodyPr/>
        <a:lstStyle/>
        <a:p>
          <a:endParaRPr lang="en-GB"/>
        </a:p>
      </dgm:t>
    </dgm:pt>
    <dgm:pt modelId="{933F3682-BA54-49E2-9255-5E82F0B6CD48}">
      <dgm:prSet custT="1">
        <dgm:style>
          <a:lnRef idx="1">
            <a:schemeClr val="accent5"/>
          </a:lnRef>
          <a:fillRef idx="2">
            <a:schemeClr val="accent5"/>
          </a:fillRef>
          <a:effectRef idx="1">
            <a:schemeClr val="accent5"/>
          </a:effectRef>
          <a:fontRef idx="minor">
            <a:schemeClr val="dk1"/>
          </a:fontRef>
        </dgm:style>
      </dgm:prSet>
      <dgm:spPr>
        <a:solidFill>
          <a:srgbClr val="FFFFFF"/>
        </a:solidFill>
      </dgm:spPr>
      <dgm:t>
        <a:bodyPr/>
        <a:lstStyle/>
        <a:p>
          <a:r>
            <a:rPr lang="en-GB" sz="2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are the unique features of the toolkit?</a:t>
          </a:r>
        </a:p>
      </dgm:t>
    </dgm:pt>
    <dgm:pt modelId="{82B00CF4-F4EF-4CAA-AB39-1796DB7C4BC1}" type="parTrans" cxnId="{6A5B5B46-5A11-40B2-A358-351C8E0E6464}">
      <dgm:prSet/>
      <dgm:spPr/>
      <dgm:t>
        <a:bodyPr/>
        <a:lstStyle/>
        <a:p>
          <a:endParaRPr lang="en-GB"/>
        </a:p>
      </dgm:t>
    </dgm:pt>
    <dgm:pt modelId="{5BD6B8EE-4B07-4D92-A232-46494FAA0E96}" type="sibTrans" cxnId="{6A5B5B46-5A11-40B2-A358-351C8E0E6464}">
      <dgm:prSet/>
      <dgm:spPr/>
      <dgm:t>
        <a:bodyPr/>
        <a:lstStyle/>
        <a:p>
          <a:endParaRPr lang="en-GB"/>
        </a:p>
      </dgm:t>
    </dgm:pt>
    <dgm:pt modelId="{594CBB4E-EF1F-4D59-A222-7F4CF47BD260}">
      <dgm:prSet custT="1">
        <dgm:style>
          <a:lnRef idx="1">
            <a:schemeClr val="accent5"/>
          </a:lnRef>
          <a:fillRef idx="2">
            <a:schemeClr val="accent5"/>
          </a:fillRef>
          <a:effectRef idx="1">
            <a:schemeClr val="accent5"/>
          </a:effectRef>
          <a:fontRef idx="minor">
            <a:schemeClr val="dk1"/>
          </a:fontRef>
        </dgm:style>
      </dgm:prSet>
      <dgm:spPr>
        <a:solidFill>
          <a:srgbClr val="FFFFFF"/>
        </a:solidFill>
      </dgm:spPr>
      <dgm:t>
        <a:bodyPr/>
        <a:lstStyle/>
        <a:p>
          <a:r>
            <a:rPr lang="en-GB" sz="2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is apprenticeship training life cycle and tools, and how should practitioners use the tools?</a:t>
          </a:r>
        </a:p>
      </dgm:t>
    </dgm:pt>
    <dgm:pt modelId="{92285273-D36C-4616-8ADA-213FF7F32FBA}" type="parTrans" cxnId="{FDF88E5A-5DE6-472D-83EB-65F4A38D253C}">
      <dgm:prSet/>
      <dgm:spPr/>
      <dgm:t>
        <a:bodyPr/>
        <a:lstStyle/>
        <a:p>
          <a:endParaRPr lang="en-GB"/>
        </a:p>
      </dgm:t>
    </dgm:pt>
    <dgm:pt modelId="{1771B05A-9E57-4E60-95F3-088C3A38EB85}" type="sibTrans" cxnId="{FDF88E5A-5DE6-472D-83EB-65F4A38D253C}">
      <dgm:prSet/>
      <dgm:spPr/>
      <dgm:t>
        <a:bodyPr/>
        <a:lstStyle/>
        <a:p>
          <a:endParaRPr lang="en-GB"/>
        </a:p>
      </dgm:t>
    </dgm:pt>
    <dgm:pt modelId="{979C073B-1249-4A8A-B75D-E1FAC40919D4}" type="pres">
      <dgm:prSet presAssocID="{2EB67607-E789-4E9A-8434-51D692A9F198}" presName="linear" presStyleCnt="0">
        <dgm:presLayoutVars>
          <dgm:animLvl val="lvl"/>
          <dgm:resizeHandles val="exact"/>
        </dgm:presLayoutVars>
      </dgm:prSet>
      <dgm:spPr/>
    </dgm:pt>
    <dgm:pt modelId="{F62221AC-2F86-4670-BF35-189CEBC31283}" type="pres">
      <dgm:prSet presAssocID="{C1911263-7DB5-40A1-B754-DFDC9DDF4549}" presName="parentText" presStyleLbl="node1" presStyleIdx="0" presStyleCnt="4" custScaleY="62821">
        <dgm:presLayoutVars>
          <dgm:chMax val="0"/>
          <dgm:bulletEnabled val="1"/>
        </dgm:presLayoutVars>
      </dgm:prSet>
      <dgm:spPr/>
    </dgm:pt>
    <dgm:pt modelId="{A4D18360-BA93-4B2D-81E1-8784AD9A64DB}" type="pres">
      <dgm:prSet presAssocID="{7A20A1B2-498B-41A4-B594-52EE92589B01}" presName="spacer" presStyleCnt="0"/>
      <dgm:spPr/>
    </dgm:pt>
    <dgm:pt modelId="{EDF63761-8AC5-4029-B73C-725B03221DC9}" type="pres">
      <dgm:prSet presAssocID="{9AD14919-CC5A-4D1D-8495-76F59E5E5C4D}" presName="parentText" presStyleLbl="node1" presStyleIdx="1" presStyleCnt="4" custScaleY="62821">
        <dgm:presLayoutVars>
          <dgm:chMax val="0"/>
          <dgm:bulletEnabled val="1"/>
        </dgm:presLayoutVars>
      </dgm:prSet>
      <dgm:spPr/>
    </dgm:pt>
    <dgm:pt modelId="{C10733A8-8A37-446D-92B4-3FDB1A35C600}" type="pres">
      <dgm:prSet presAssocID="{3922B670-8A62-4C4A-A7A1-CDA997423D48}" presName="spacer" presStyleCnt="0"/>
      <dgm:spPr/>
    </dgm:pt>
    <dgm:pt modelId="{39A10993-E480-456E-808C-FAC45701893D}" type="pres">
      <dgm:prSet presAssocID="{933F3682-BA54-49E2-9255-5E82F0B6CD48}" presName="parentText" presStyleLbl="node1" presStyleIdx="2" presStyleCnt="4" custScaleY="62821" custLinFactNeighborX="-191" custLinFactNeighborY="5539">
        <dgm:presLayoutVars>
          <dgm:chMax val="0"/>
          <dgm:bulletEnabled val="1"/>
        </dgm:presLayoutVars>
      </dgm:prSet>
      <dgm:spPr/>
    </dgm:pt>
    <dgm:pt modelId="{5D5AC13B-38C9-45B6-8336-C64A7ABC136C}" type="pres">
      <dgm:prSet presAssocID="{5BD6B8EE-4B07-4D92-A232-46494FAA0E96}" presName="spacer" presStyleCnt="0"/>
      <dgm:spPr/>
    </dgm:pt>
    <dgm:pt modelId="{0B8B4476-AB15-4390-97AD-0173A3A355D0}" type="pres">
      <dgm:prSet presAssocID="{594CBB4E-EF1F-4D59-A222-7F4CF47BD260}" presName="parentText" presStyleLbl="node1" presStyleIdx="3" presStyleCnt="4" custScaleY="62821" custLinFactNeighborX="595" custLinFactNeighborY="-11769">
        <dgm:presLayoutVars>
          <dgm:chMax val="0"/>
          <dgm:bulletEnabled val="1"/>
        </dgm:presLayoutVars>
      </dgm:prSet>
      <dgm:spPr/>
    </dgm:pt>
  </dgm:ptLst>
  <dgm:cxnLst>
    <dgm:cxn modelId="{06CF0C15-8899-4D18-BBE5-1723A2316250}" type="presOf" srcId="{2EB67607-E789-4E9A-8434-51D692A9F198}" destId="{979C073B-1249-4A8A-B75D-E1FAC40919D4}" srcOrd="0" destOrd="0" presId="urn:microsoft.com/office/officeart/2005/8/layout/vList2"/>
    <dgm:cxn modelId="{54E75F15-540D-4B18-887E-0EA51752A93E}" type="presOf" srcId="{9AD14919-CC5A-4D1D-8495-76F59E5E5C4D}" destId="{EDF63761-8AC5-4029-B73C-725B03221DC9}" srcOrd="0" destOrd="0" presId="urn:microsoft.com/office/officeart/2005/8/layout/vList2"/>
    <dgm:cxn modelId="{6A5B5B46-5A11-40B2-A358-351C8E0E6464}" srcId="{2EB67607-E789-4E9A-8434-51D692A9F198}" destId="{933F3682-BA54-49E2-9255-5E82F0B6CD48}" srcOrd="2" destOrd="0" parTransId="{82B00CF4-F4EF-4CAA-AB39-1796DB7C4BC1}" sibTransId="{5BD6B8EE-4B07-4D92-A232-46494FAA0E96}"/>
    <dgm:cxn modelId="{FDF88E5A-5DE6-472D-83EB-65F4A38D253C}" srcId="{2EB67607-E789-4E9A-8434-51D692A9F198}" destId="{594CBB4E-EF1F-4D59-A222-7F4CF47BD260}" srcOrd="3" destOrd="0" parTransId="{92285273-D36C-4616-8ADA-213FF7F32FBA}" sibTransId="{1771B05A-9E57-4E60-95F3-088C3A38EB85}"/>
    <dgm:cxn modelId="{BB9BE5AA-3007-4E82-9973-FCF284A8F769}" type="presOf" srcId="{933F3682-BA54-49E2-9255-5E82F0B6CD48}" destId="{39A10993-E480-456E-808C-FAC45701893D}" srcOrd="0" destOrd="0" presId="urn:microsoft.com/office/officeart/2005/8/layout/vList2"/>
    <dgm:cxn modelId="{925D09B4-F987-4EDD-A6CE-2070F61B7947}" type="presOf" srcId="{594CBB4E-EF1F-4D59-A222-7F4CF47BD260}" destId="{0B8B4476-AB15-4390-97AD-0173A3A355D0}" srcOrd="0" destOrd="0" presId="urn:microsoft.com/office/officeart/2005/8/layout/vList2"/>
    <dgm:cxn modelId="{58B7EDCA-9174-4FE8-AEFD-DFB8F3AAC926}" type="presOf" srcId="{C1911263-7DB5-40A1-B754-DFDC9DDF4549}" destId="{F62221AC-2F86-4670-BF35-189CEBC31283}" srcOrd="0" destOrd="0" presId="urn:microsoft.com/office/officeart/2005/8/layout/vList2"/>
    <dgm:cxn modelId="{6846C9D7-C97E-433F-BCAB-1641DCCE5416}" srcId="{2EB67607-E789-4E9A-8434-51D692A9F198}" destId="{9AD14919-CC5A-4D1D-8495-76F59E5E5C4D}" srcOrd="1" destOrd="0" parTransId="{14F4C03B-0ACD-4D74-B8C1-1A5360A0E46D}" sibTransId="{3922B670-8A62-4C4A-A7A1-CDA997423D48}"/>
    <dgm:cxn modelId="{207392F2-B721-4C15-B7CD-981D87AC6604}" srcId="{2EB67607-E789-4E9A-8434-51D692A9F198}" destId="{C1911263-7DB5-40A1-B754-DFDC9DDF4549}" srcOrd="0" destOrd="0" parTransId="{511707BD-E24C-41FA-9501-CF634A9236D9}" sibTransId="{7A20A1B2-498B-41A4-B594-52EE92589B01}"/>
    <dgm:cxn modelId="{C7FF669F-99CA-42A8-9A86-C3C76DC24F3C}" type="presParOf" srcId="{979C073B-1249-4A8A-B75D-E1FAC40919D4}" destId="{F62221AC-2F86-4670-BF35-189CEBC31283}" srcOrd="0" destOrd="0" presId="urn:microsoft.com/office/officeart/2005/8/layout/vList2"/>
    <dgm:cxn modelId="{900E233F-6C4F-40CC-80ED-FCB312F9AB70}" type="presParOf" srcId="{979C073B-1249-4A8A-B75D-E1FAC40919D4}" destId="{A4D18360-BA93-4B2D-81E1-8784AD9A64DB}" srcOrd="1" destOrd="0" presId="urn:microsoft.com/office/officeart/2005/8/layout/vList2"/>
    <dgm:cxn modelId="{D3B1005A-20AF-49A2-A510-CAE51C83C2CE}" type="presParOf" srcId="{979C073B-1249-4A8A-B75D-E1FAC40919D4}" destId="{EDF63761-8AC5-4029-B73C-725B03221DC9}" srcOrd="2" destOrd="0" presId="urn:microsoft.com/office/officeart/2005/8/layout/vList2"/>
    <dgm:cxn modelId="{DD0B71FE-CB65-466C-9EAA-96CBE62916A5}" type="presParOf" srcId="{979C073B-1249-4A8A-B75D-E1FAC40919D4}" destId="{C10733A8-8A37-446D-92B4-3FDB1A35C600}" srcOrd="3" destOrd="0" presId="urn:microsoft.com/office/officeart/2005/8/layout/vList2"/>
    <dgm:cxn modelId="{71EAA7A8-CD73-4500-A7B6-23A143683DC0}" type="presParOf" srcId="{979C073B-1249-4A8A-B75D-E1FAC40919D4}" destId="{39A10993-E480-456E-808C-FAC45701893D}" srcOrd="4" destOrd="0" presId="urn:microsoft.com/office/officeart/2005/8/layout/vList2"/>
    <dgm:cxn modelId="{0689AECD-E21D-4E17-8E6C-CC30625B8E4E}" type="presParOf" srcId="{979C073B-1249-4A8A-B75D-E1FAC40919D4}" destId="{5D5AC13B-38C9-45B6-8336-C64A7ABC136C}" srcOrd="5" destOrd="0" presId="urn:microsoft.com/office/officeart/2005/8/layout/vList2"/>
    <dgm:cxn modelId="{7DB817ED-33DB-4BDC-8A34-D13CD212B109}" type="presParOf" srcId="{979C073B-1249-4A8A-B75D-E1FAC40919D4}" destId="{0B8B4476-AB15-4390-97AD-0173A3A355D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E05F24-4483-430F-B8A2-5D068C209F1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5BD752C-8565-4239-A206-36F95085D361}">
      <dgm:prSet phldrT="[Text]" custT="1">
        <dgm:style>
          <a:lnRef idx="1">
            <a:schemeClr val="accent5"/>
          </a:lnRef>
          <a:fillRef idx="2">
            <a:schemeClr val="accent5"/>
          </a:fillRef>
          <a:effectRef idx="1">
            <a:schemeClr val="accent5"/>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a:lnSpc>
              <a:spcPct val="120000"/>
            </a:lnSpc>
          </a:pPr>
          <a:r>
            <a:rPr lang="en-GB" sz="2400" b="1" dirty="0">
              <a:latin typeface="+mn-lt"/>
              <a:cs typeface="Arial" panose="020B0604020202020204" pitchFamily="34" charset="0"/>
            </a:rPr>
            <a:t>Establishing an institutional framework for social dialogue</a:t>
          </a:r>
        </a:p>
      </dgm:t>
    </dgm:pt>
    <dgm:pt modelId="{E55949B6-AE64-4BC0-868C-8B594B8073E1}" type="parTrans" cxnId="{956B2AE8-CB24-4046-AB77-BB7C9BD0A0C6}">
      <dgm:prSet/>
      <dgm:spPr/>
      <dgm:t>
        <a:bodyPr/>
        <a:lstStyle/>
        <a:p>
          <a:endParaRPr lang="en-GB"/>
        </a:p>
      </dgm:t>
    </dgm:pt>
    <dgm:pt modelId="{825A1739-5025-4BF2-A7CA-1F1B07DE8B04}" type="sibTrans" cxnId="{956B2AE8-CB24-4046-AB77-BB7C9BD0A0C6}">
      <dgm:prSet/>
      <dgm:spPr/>
      <dgm:t>
        <a:bodyPr/>
        <a:lstStyle/>
        <a:p>
          <a:endParaRPr lang="en-GB"/>
        </a:p>
      </dgm:t>
    </dgm:pt>
    <dgm:pt modelId="{DF7EC018-FE10-4249-BD83-FADA8955F3C0}">
      <dgm:prSet phldrT="[Text]" custT="1">
        <dgm:style>
          <a:lnRef idx="1">
            <a:schemeClr val="accent5"/>
          </a:lnRef>
          <a:fillRef idx="2">
            <a:schemeClr val="accent5"/>
          </a:fillRef>
          <a:effectRef idx="1">
            <a:schemeClr val="accent5"/>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a:lnSpc>
              <a:spcPct val="120000"/>
            </a:lnSpc>
          </a:pPr>
          <a:r>
            <a:rPr lang="en-GB" sz="2400" b="1" dirty="0">
              <a:latin typeface="+mn-lt"/>
              <a:cs typeface="Arial" panose="020B0604020202020204" pitchFamily="34" charset="0"/>
            </a:rPr>
            <a:t>Identifying skills needs in sectors and occupations</a:t>
          </a:r>
        </a:p>
      </dgm:t>
    </dgm:pt>
    <dgm:pt modelId="{CF1D2ADC-0308-434F-B95E-FB82A255CC10}" type="parTrans" cxnId="{CD1154A0-CFCD-42BE-A588-EC1AAD0A15D0}">
      <dgm:prSet/>
      <dgm:spPr/>
      <dgm:t>
        <a:bodyPr/>
        <a:lstStyle/>
        <a:p>
          <a:endParaRPr lang="en-GB"/>
        </a:p>
      </dgm:t>
    </dgm:pt>
    <dgm:pt modelId="{7C6C321C-3AC1-4C43-81A5-2FB01765BB42}" type="sibTrans" cxnId="{CD1154A0-CFCD-42BE-A588-EC1AAD0A15D0}">
      <dgm:prSet/>
      <dgm:spPr/>
      <dgm:t>
        <a:bodyPr/>
        <a:lstStyle/>
        <a:p>
          <a:endParaRPr lang="en-GB"/>
        </a:p>
      </dgm:t>
    </dgm:pt>
    <dgm:pt modelId="{F692B518-7740-4A2D-8B86-48EF8CDA12BD}">
      <dgm:prSet phldrT="[Text]" custT="1">
        <dgm:style>
          <a:lnRef idx="1">
            <a:schemeClr val="accent5"/>
          </a:lnRef>
          <a:fillRef idx="2">
            <a:schemeClr val="accent5"/>
          </a:fillRef>
          <a:effectRef idx="1">
            <a:schemeClr val="accent5"/>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a:lnSpc>
              <a:spcPct val="120000"/>
            </a:lnSpc>
          </a:pPr>
          <a:r>
            <a:rPr lang="en-GB" sz="2400" b="1" dirty="0">
              <a:latin typeface="+mn-lt"/>
              <a:cs typeface="Arial" panose="020B0604020202020204" pitchFamily="34" charset="0"/>
            </a:rPr>
            <a:t>Developing occupational profiles and curricula</a:t>
          </a:r>
        </a:p>
      </dgm:t>
    </dgm:pt>
    <dgm:pt modelId="{E43F10FB-CA81-4FE8-B0E3-C6E996F7B68D}" type="parTrans" cxnId="{BDC1832D-C89A-41E9-8FDB-2F288FAD9BF0}">
      <dgm:prSet/>
      <dgm:spPr/>
      <dgm:t>
        <a:bodyPr/>
        <a:lstStyle/>
        <a:p>
          <a:endParaRPr lang="en-GB"/>
        </a:p>
      </dgm:t>
    </dgm:pt>
    <dgm:pt modelId="{2AD7F61D-E7E3-42BC-9019-5EFA9C119EA8}" type="sibTrans" cxnId="{BDC1832D-C89A-41E9-8FDB-2F288FAD9BF0}">
      <dgm:prSet/>
      <dgm:spPr/>
      <dgm:t>
        <a:bodyPr/>
        <a:lstStyle/>
        <a:p>
          <a:endParaRPr lang="en-GB"/>
        </a:p>
      </dgm:t>
    </dgm:pt>
    <dgm:pt modelId="{688ABDF0-260A-4046-AA97-1FB0B16B7C8A}">
      <dgm:prSet custT="1">
        <dgm:style>
          <a:lnRef idx="1">
            <a:schemeClr val="accent5"/>
          </a:lnRef>
          <a:fillRef idx="2">
            <a:schemeClr val="accent5"/>
          </a:fillRef>
          <a:effectRef idx="1">
            <a:schemeClr val="accent5"/>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a:lnSpc>
              <a:spcPct val="120000"/>
            </a:lnSpc>
          </a:pPr>
          <a:r>
            <a:rPr lang="en-GB" sz="2400" b="1" dirty="0">
              <a:latin typeface="+mn-lt"/>
              <a:cs typeface="Arial" panose="020B0604020202020204" pitchFamily="34" charset="0"/>
            </a:rPr>
            <a:t>Providing instructional and learning materials</a:t>
          </a:r>
        </a:p>
      </dgm:t>
    </dgm:pt>
    <dgm:pt modelId="{8689E64B-AAB1-484C-A2EB-300A19F495B9}" type="parTrans" cxnId="{12649231-891E-4A5F-93BA-3D5A679F922F}">
      <dgm:prSet/>
      <dgm:spPr/>
      <dgm:t>
        <a:bodyPr/>
        <a:lstStyle/>
        <a:p>
          <a:endParaRPr lang="en-GB"/>
        </a:p>
      </dgm:t>
    </dgm:pt>
    <dgm:pt modelId="{DD55F35D-985A-461C-9ABB-485BE74F0E66}" type="sibTrans" cxnId="{12649231-891E-4A5F-93BA-3D5A679F922F}">
      <dgm:prSet/>
      <dgm:spPr/>
      <dgm:t>
        <a:bodyPr/>
        <a:lstStyle/>
        <a:p>
          <a:endParaRPr lang="en-GB"/>
        </a:p>
      </dgm:t>
    </dgm:pt>
    <dgm:pt modelId="{C2A450E4-EBB1-40FE-8E6C-F88D5AF4A956}" type="pres">
      <dgm:prSet presAssocID="{E9E05F24-4483-430F-B8A2-5D068C209F1A}" presName="linearFlow" presStyleCnt="0">
        <dgm:presLayoutVars>
          <dgm:dir/>
          <dgm:resizeHandles val="exact"/>
        </dgm:presLayoutVars>
      </dgm:prSet>
      <dgm:spPr/>
    </dgm:pt>
    <dgm:pt modelId="{27A9BEB5-37E0-4470-ACA1-2BE30ABE8D69}" type="pres">
      <dgm:prSet presAssocID="{35BD752C-8565-4239-A206-36F95085D361}" presName="composite" presStyleCnt="0"/>
      <dgm:spPr/>
    </dgm:pt>
    <dgm:pt modelId="{6F8AFE13-B470-41B9-BA32-7402BDF9D082}" type="pres">
      <dgm:prSet presAssocID="{35BD752C-8565-4239-A206-36F95085D361}" presName="imgShp" presStyleLbl="fgImgPlace1" presStyleIdx="0" presStyleCnt="4"/>
      <dgm:spPr/>
    </dgm:pt>
    <dgm:pt modelId="{1E3929B6-541F-4791-884B-F85CBB806342}" type="pres">
      <dgm:prSet presAssocID="{35BD752C-8565-4239-A206-36F95085D361}" presName="txShp" presStyleLbl="node1" presStyleIdx="0" presStyleCnt="4" custScaleY="190280">
        <dgm:presLayoutVars>
          <dgm:bulletEnabled val="1"/>
        </dgm:presLayoutVars>
      </dgm:prSet>
      <dgm:spPr/>
    </dgm:pt>
    <dgm:pt modelId="{D5C214BA-280A-427A-B33D-107787C1B6B5}" type="pres">
      <dgm:prSet presAssocID="{825A1739-5025-4BF2-A7CA-1F1B07DE8B04}" presName="spacing" presStyleCnt="0"/>
      <dgm:spPr/>
    </dgm:pt>
    <dgm:pt modelId="{F3E573E1-01A7-4A7D-A26C-2069A2886632}" type="pres">
      <dgm:prSet presAssocID="{DF7EC018-FE10-4249-BD83-FADA8955F3C0}" presName="composite" presStyleCnt="0"/>
      <dgm:spPr/>
    </dgm:pt>
    <dgm:pt modelId="{85D1B12A-D9D6-49D2-8F3B-FB161AC555DB}" type="pres">
      <dgm:prSet presAssocID="{DF7EC018-FE10-4249-BD83-FADA8955F3C0}" presName="imgShp" presStyleLbl="fgImgPlace1" presStyleIdx="1" presStyleCnt="4"/>
      <dgm:spPr/>
    </dgm:pt>
    <dgm:pt modelId="{13F400CB-BC77-4947-8D06-9C9D05F11A3E}" type="pres">
      <dgm:prSet presAssocID="{DF7EC018-FE10-4249-BD83-FADA8955F3C0}" presName="txShp" presStyleLbl="node1" presStyleIdx="1" presStyleCnt="4" custScaleY="166702">
        <dgm:presLayoutVars>
          <dgm:bulletEnabled val="1"/>
        </dgm:presLayoutVars>
      </dgm:prSet>
      <dgm:spPr/>
    </dgm:pt>
    <dgm:pt modelId="{9CF11D14-CFB6-4CD8-805D-DB196E2DC83A}" type="pres">
      <dgm:prSet presAssocID="{7C6C321C-3AC1-4C43-81A5-2FB01765BB42}" presName="spacing" presStyleCnt="0"/>
      <dgm:spPr/>
    </dgm:pt>
    <dgm:pt modelId="{A3438842-94B5-4948-819C-7CEEFC18717C}" type="pres">
      <dgm:prSet presAssocID="{F692B518-7740-4A2D-8B86-48EF8CDA12BD}" presName="composite" presStyleCnt="0"/>
      <dgm:spPr/>
    </dgm:pt>
    <dgm:pt modelId="{3B377303-D495-4E47-864A-AB2154B0B31F}" type="pres">
      <dgm:prSet presAssocID="{F692B518-7740-4A2D-8B86-48EF8CDA12BD}" presName="imgShp" presStyleLbl="fgImgPlace1" presStyleIdx="2" presStyleCnt="4"/>
      <dgm:spPr/>
    </dgm:pt>
    <dgm:pt modelId="{169DD13A-CF19-448F-82DD-7629D433E326}" type="pres">
      <dgm:prSet presAssocID="{F692B518-7740-4A2D-8B86-48EF8CDA12BD}" presName="txShp" presStyleLbl="node1" presStyleIdx="2" presStyleCnt="4" custScaleX="99871" custScaleY="165122">
        <dgm:presLayoutVars>
          <dgm:bulletEnabled val="1"/>
        </dgm:presLayoutVars>
      </dgm:prSet>
      <dgm:spPr/>
    </dgm:pt>
    <dgm:pt modelId="{E96385C4-817A-4AC1-8271-39D9BF2A15A7}" type="pres">
      <dgm:prSet presAssocID="{2AD7F61D-E7E3-42BC-9019-5EFA9C119EA8}" presName="spacing" presStyleCnt="0"/>
      <dgm:spPr/>
    </dgm:pt>
    <dgm:pt modelId="{B10A0EF1-433A-430F-849F-0A50590B5E58}" type="pres">
      <dgm:prSet presAssocID="{688ABDF0-260A-4046-AA97-1FB0B16B7C8A}" presName="composite" presStyleCnt="0"/>
      <dgm:spPr/>
    </dgm:pt>
    <dgm:pt modelId="{E93141E0-4AED-4F2B-86D7-FD033FFC8487}" type="pres">
      <dgm:prSet presAssocID="{688ABDF0-260A-4046-AA97-1FB0B16B7C8A}" presName="imgShp" presStyleLbl="fgImgPlace1" presStyleIdx="3" presStyleCnt="4"/>
      <dgm:spPr/>
    </dgm:pt>
    <dgm:pt modelId="{7D494B76-857B-420D-AC5D-3DCCC84DF22A}" type="pres">
      <dgm:prSet presAssocID="{688ABDF0-260A-4046-AA97-1FB0B16B7C8A}" presName="txShp" presStyleLbl="node1" presStyleIdx="3" presStyleCnt="4" custScaleY="187867" custLinFactNeighborX="507" custLinFactNeighborY="-2783">
        <dgm:presLayoutVars>
          <dgm:bulletEnabled val="1"/>
        </dgm:presLayoutVars>
      </dgm:prSet>
      <dgm:spPr/>
    </dgm:pt>
  </dgm:ptLst>
  <dgm:cxnLst>
    <dgm:cxn modelId="{BDC1832D-C89A-41E9-8FDB-2F288FAD9BF0}" srcId="{E9E05F24-4483-430F-B8A2-5D068C209F1A}" destId="{F692B518-7740-4A2D-8B86-48EF8CDA12BD}" srcOrd="2" destOrd="0" parTransId="{E43F10FB-CA81-4FE8-B0E3-C6E996F7B68D}" sibTransId="{2AD7F61D-E7E3-42BC-9019-5EFA9C119EA8}"/>
    <dgm:cxn modelId="{12649231-891E-4A5F-93BA-3D5A679F922F}" srcId="{E9E05F24-4483-430F-B8A2-5D068C209F1A}" destId="{688ABDF0-260A-4046-AA97-1FB0B16B7C8A}" srcOrd="3" destOrd="0" parTransId="{8689E64B-AAB1-484C-A2EB-300A19F495B9}" sibTransId="{DD55F35D-985A-461C-9ABB-485BE74F0E66}"/>
    <dgm:cxn modelId="{14D75A61-037D-4018-8F55-A26467E361D8}" type="presOf" srcId="{E9E05F24-4483-430F-B8A2-5D068C209F1A}" destId="{C2A450E4-EBB1-40FE-8E6C-F88D5AF4A956}" srcOrd="0" destOrd="0" presId="urn:microsoft.com/office/officeart/2005/8/layout/vList3"/>
    <dgm:cxn modelId="{46243871-02BA-459B-8E3C-2FE6B3C5D64D}" type="presOf" srcId="{688ABDF0-260A-4046-AA97-1FB0B16B7C8A}" destId="{7D494B76-857B-420D-AC5D-3DCCC84DF22A}" srcOrd="0" destOrd="0" presId="urn:microsoft.com/office/officeart/2005/8/layout/vList3"/>
    <dgm:cxn modelId="{C4D70A59-E549-4595-B661-EB0DB5818858}" type="presOf" srcId="{DF7EC018-FE10-4249-BD83-FADA8955F3C0}" destId="{13F400CB-BC77-4947-8D06-9C9D05F11A3E}" srcOrd="0" destOrd="0" presId="urn:microsoft.com/office/officeart/2005/8/layout/vList3"/>
    <dgm:cxn modelId="{F5F14085-8960-4F92-8E79-94548DC48357}" type="presOf" srcId="{35BD752C-8565-4239-A206-36F95085D361}" destId="{1E3929B6-541F-4791-884B-F85CBB806342}" srcOrd="0" destOrd="0" presId="urn:microsoft.com/office/officeart/2005/8/layout/vList3"/>
    <dgm:cxn modelId="{A64A7D93-CB02-4D46-B7EA-3BDD7BE3EA6A}" type="presOf" srcId="{F692B518-7740-4A2D-8B86-48EF8CDA12BD}" destId="{169DD13A-CF19-448F-82DD-7629D433E326}" srcOrd="0" destOrd="0" presId="urn:microsoft.com/office/officeart/2005/8/layout/vList3"/>
    <dgm:cxn modelId="{CD1154A0-CFCD-42BE-A588-EC1AAD0A15D0}" srcId="{E9E05F24-4483-430F-B8A2-5D068C209F1A}" destId="{DF7EC018-FE10-4249-BD83-FADA8955F3C0}" srcOrd="1" destOrd="0" parTransId="{CF1D2ADC-0308-434F-B95E-FB82A255CC10}" sibTransId="{7C6C321C-3AC1-4C43-81A5-2FB01765BB42}"/>
    <dgm:cxn modelId="{956B2AE8-CB24-4046-AB77-BB7C9BD0A0C6}" srcId="{E9E05F24-4483-430F-B8A2-5D068C209F1A}" destId="{35BD752C-8565-4239-A206-36F95085D361}" srcOrd="0" destOrd="0" parTransId="{E55949B6-AE64-4BC0-868C-8B594B8073E1}" sibTransId="{825A1739-5025-4BF2-A7CA-1F1B07DE8B04}"/>
    <dgm:cxn modelId="{D9F1722A-EFBB-4F11-B5DD-61F021A7A099}" type="presParOf" srcId="{C2A450E4-EBB1-40FE-8E6C-F88D5AF4A956}" destId="{27A9BEB5-37E0-4470-ACA1-2BE30ABE8D69}" srcOrd="0" destOrd="0" presId="urn:microsoft.com/office/officeart/2005/8/layout/vList3"/>
    <dgm:cxn modelId="{92315F07-0497-47FD-8BC5-55D7CEE0EE45}" type="presParOf" srcId="{27A9BEB5-37E0-4470-ACA1-2BE30ABE8D69}" destId="{6F8AFE13-B470-41B9-BA32-7402BDF9D082}" srcOrd="0" destOrd="0" presId="urn:microsoft.com/office/officeart/2005/8/layout/vList3"/>
    <dgm:cxn modelId="{BFF7592E-9D4C-4038-86ED-EC8267667F30}" type="presParOf" srcId="{27A9BEB5-37E0-4470-ACA1-2BE30ABE8D69}" destId="{1E3929B6-541F-4791-884B-F85CBB806342}" srcOrd="1" destOrd="0" presId="urn:microsoft.com/office/officeart/2005/8/layout/vList3"/>
    <dgm:cxn modelId="{B1AB826B-5E82-4D3B-86A9-B5272552F1FC}" type="presParOf" srcId="{C2A450E4-EBB1-40FE-8E6C-F88D5AF4A956}" destId="{D5C214BA-280A-427A-B33D-107787C1B6B5}" srcOrd="1" destOrd="0" presId="urn:microsoft.com/office/officeart/2005/8/layout/vList3"/>
    <dgm:cxn modelId="{E1AF41D7-BB6F-471A-BDBB-0C112ACE3DFC}" type="presParOf" srcId="{C2A450E4-EBB1-40FE-8E6C-F88D5AF4A956}" destId="{F3E573E1-01A7-4A7D-A26C-2069A2886632}" srcOrd="2" destOrd="0" presId="urn:microsoft.com/office/officeart/2005/8/layout/vList3"/>
    <dgm:cxn modelId="{27264EBC-80FD-4D48-9CE3-47B68A482159}" type="presParOf" srcId="{F3E573E1-01A7-4A7D-A26C-2069A2886632}" destId="{85D1B12A-D9D6-49D2-8F3B-FB161AC555DB}" srcOrd="0" destOrd="0" presId="urn:microsoft.com/office/officeart/2005/8/layout/vList3"/>
    <dgm:cxn modelId="{6EAF969C-4F8C-4F8A-BE1F-33139C7AD3F0}" type="presParOf" srcId="{F3E573E1-01A7-4A7D-A26C-2069A2886632}" destId="{13F400CB-BC77-4947-8D06-9C9D05F11A3E}" srcOrd="1" destOrd="0" presId="urn:microsoft.com/office/officeart/2005/8/layout/vList3"/>
    <dgm:cxn modelId="{D38BC960-4A8D-49D7-98B7-1D084596B6CA}" type="presParOf" srcId="{C2A450E4-EBB1-40FE-8E6C-F88D5AF4A956}" destId="{9CF11D14-CFB6-4CD8-805D-DB196E2DC83A}" srcOrd="3" destOrd="0" presId="urn:microsoft.com/office/officeart/2005/8/layout/vList3"/>
    <dgm:cxn modelId="{3368B00D-2D97-4AE7-9216-4B3686E298A9}" type="presParOf" srcId="{C2A450E4-EBB1-40FE-8E6C-F88D5AF4A956}" destId="{A3438842-94B5-4948-819C-7CEEFC18717C}" srcOrd="4" destOrd="0" presId="urn:microsoft.com/office/officeart/2005/8/layout/vList3"/>
    <dgm:cxn modelId="{8108F3A0-2881-45EE-84C2-69751BE03B87}" type="presParOf" srcId="{A3438842-94B5-4948-819C-7CEEFC18717C}" destId="{3B377303-D495-4E47-864A-AB2154B0B31F}" srcOrd="0" destOrd="0" presId="urn:microsoft.com/office/officeart/2005/8/layout/vList3"/>
    <dgm:cxn modelId="{917E6AD4-EDED-4053-87BA-2171B0F33A8B}" type="presParOf" srcId="{A3438842-94B5-4948-819C-7CEEFC18717C}" destId="{169DD13A-CF19-448F-82DD-7629D433E326}" srcOrd="1" destOrd="0" presId="urn:microsoft.com/office/officeart/2005/8/layout/vList3"/>
    <dgm:cxn modelId="{0D438DE8-2A1F-4311-B7B0-103E8BB5BDC7}" type="presParOf" srcId="{C2A450E4-EBB1-40FE-8E6C-F88D5AF4A956}" destId="{E96385C4-817A-4AC1-8271-39D9BF2A15A7}" srcOrd="5" destOrd="0" presId="urn:microsoft.com/office/officeart/2005/8/layout/vList3"/>
    <dgm:cxn modelId="{29E59D35-F296-482F-808A-93EAB6141046}" type="presParOf" srcId="{C2A450E4-EBB1-40FE-8E6C-F88D5AF4A956}" destId="{B10A0EF1-433A-430F-849F-0A50590B5E58}" srcOrd="6" destOrd="0" presId="urn:microsoft.com/office/officeart/2005/8/layout/vList3"/>
    <dgm:cxn modelId="{3D23A6EE-6D5B-4438-BD0C-F307BD68600C}" type="presParOf" srcId="{B10A0EF1-433A-430F-849F-0A50590B5E58}" destId="{E93141E0-4AED-4F2B-86D7-FD033FFC8487}" srcOrd="0" destOrd="0" presId="urn:microsoft.com/office/officeart/2005/8/layout/vList3"/>
    <dgm:cxn modelId="{E006F6BA-D6F2-4397-B53C-E34FC51FBF1D}" type="presParOf" srcId="{B10A0EF1-433A-430F-849F-0A50590B5E58}" destId="{7D494B76-857B-420D-AC5D-3DCCC84DF22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221AC-2F86-4670-BF35-189CEBC31283}">
      <dsp:nvSpPr>
        <dsp:cNvPr id="0" name=""/>
        <dsp:cNvSpPr/>
      </dsp:nvSpPr>
      <dsp:spPr>
        <a:xfrm>
          <a:off x="0" y="1009860"/>
          <a:ext cx="8847287" cy="752645"/>
        </a:xfrm>
        <a:prstGeom prst="roundRect">
          <a:avLst/>
        </a:prstGeom>
        <a:solidFill>
          <a:srgbClr val="FFFFFF"/>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Why and for whom the Toolkit is developed?</a:t>
          </a:r>
        </a:p>
      </dsp:txBody>
      <dsp:txXfrm>
        <a:off x="36741" y="1046601"/>
        <a:ext cx="8773805" cy="679163"/>
      </dsp:txXfrm>
    </dsp:sp>
    <dsp:sp modelId="{EDF63761-8AC5-4029-B73C-725B03221DC9}">
      <dsp:nvSpPr>
        <dsp:cNvPr id="0" name=""/>
        <dsp:cNvSpPr/>
      </dsp:nvSpPr>
      <dsp:spPr>
        <a:xfrm>
          <a:off x="0" y="1946826"/>
          <a:ext cx="8847287" cy="752645"/>
        </a:xfrm>
        <a:prstGeom prst="roundRect">
          <a:avLst/>
        </a:prstGeom>
        <a:solidFill>
          <a:srgbClr val="FFFFFF"/>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How practitioners will benefit from the Toolkit 2?</a:t>
          </a:r>
        </a:p>
      </dsp:txBody>
      <dsp:txXfrm>
        <a:off x="36741" y="1983567"/>
        <a:ext cx="8773805" cy="679163"/>
      </dsp:txXfrm>
    </dsp:sp>
    <dsp:sp modelId="{39A10993-E480-456E-808C-FAC45701893D}">
      <dsp:nvSpPr>
        <dsp:cNvPr id="0" name=""/>
        <dsp:cNvSpPr/>
      </dsp:nvSpPr>
      <dsp:spPr>
        <a:xfrm>
          <a:off x="0" y="2894001"/>
          <a:ext cx="8847287" cy="752645"/>
        </a:xfrm>
        <a:prstGeom prst="roundRect">
          <a:avLst/>
        </a:prstGeom>
        <a:solidFill>
          <a:srgbClr val="FFFFFF"/>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are the unique features of the toolkit?</a:t>
          </a:r>
        </a:p>
      </dsp:txBody>
      <dsp:txXfrm>
        <a:off x="36741" y="2930742"/>
        <a:ext cx="8773805" cy="679163"/>
      </dsp:txXfrm>
    </dsp:sp>
    <dsp:sp modelId="{0B8B4476-AB15-4390-97AD-0173A3A355D0}">
      <dsp:nvSpPr>
        <dsp:cNvPr id="0" name=""/>
        <dsp:cNvSpPr/>
      </dsp:nvSpPr>
      <dsp:spPr>
        <a:xfrm>
          <a:off x="0" y="3799065"/>
          <a:ext cx="8847287" cy="752645"/>
        </a:xfrm>
        <a:prstGeom prst="roundRect">
          <a:avLst/>
        </a:prstGeom>
        <a:solidFill>
          <a:srgbClr val="FFFFFF"/>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is apprenticeship training life cycle and tools, and how should practitioners use the tools?</a:t>
          </a:r>
        </a:p>
      </dsp:txBody>
      <dsp:txXfrm>
        <a:off x="36741" y="3835806"/>
        <a:ext cx="8773805" cy="679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929B6-541F-4791-884B-F85CBB806342}">
      <dsp:nvSpPr>
        <dsp:cNvPr id="0" name=""/>
        <dsp:cNvSpPr/>
      </dsp:nvSpPr>
      <dsp:spPr>
        <a:xfrm rot="10800000">
          <a:off x="1436471" y="2866"/>
          <a:ext cx="4946952" cy="1449433"/>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hemeClr val="accent5"/>
        </a:lnRef>
        <a:fillRef idx="2">
          <a:schemeClr val="accent5"/>
        </a:fillRef>
        <a:effectRef idx="1">
          <a:schemeClr val="accent5"/>
        </a:effectRef>
        <a:fontRef idx="minor">
          <a:schemeClr val="dk1"/>
        </a:fontRef>
      </dsp:style>
      <dsp:txBody>
        <a:bodyPr spcFirstLastPara="0" vert="horz" wrap="square" lIns="335905" tIns="91440" rIns="170688" bIns="91440" numCol="1" spcCol="1270" anchor="ctr" anchorCtr="0">
          <a:noAutofit/>
        </a:bodyPr>
        <a:lstStyle/>
        <a:p>
          <a:pPr marL="0" lvl="0" indent="0" algn="ctr" defTabSz="1066800">
            <a:lnSpc>
              <a:spcPct val="120000"/>
            </a:lnSpc>
            <a:spcBef>
              <a:spcPct val="0"/>
            </a:spcBef>
            <a:spcAft>
              <a:spcPct val="35000"/>
            </a:spcAft>
            <a:buNone/>
          </a:pPr>
          <a:r>
            <a:rPr lang="en-GB" sz="2400" b="1" kern="1200" dirty="0">
              <a:latin typeface="+mn-lt"/>
              <a:cs typeface="Arial" panose="020B0604020202020204" pitchFamily="34" charset="0"/>
            </a:rPr>
            <a:t>Establishing an institutional framework for social dialogue</a:t>
          </a:r>
        </a:p>
      </dsp:txBody>
      <dsp:txXfrm rot="10800000">
        <a:off x="1798829" y="2866"/>
        <a:ext cx="4584594" cy="1449433"/>
      </dsp:txXfrm>
    </dsp:sp>
    <dsp:sp modelId="{6F8AFE13-B470-41B9-BA32-7402BDF9D082}">
      <dsp:nvSpPr>
        <dsp:cNvPr id="0" name=""/>
        <dsp:cNvSpPr/>
      </dsp:nvSpPr>
      <dsp:spPr>
        <a:xfrm>
          <a:off x="1055602" y="346714"/>
          <a:ext cx="761737" cy="7617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400CB-BC77-4947-8D06-9C9D05F11A3E}">
      <dsp:nvSpPr>
        <dsp:cNvPr id="0" name=""/>
        <dsp:cNvSpPr/>
      </dsp:nvSpPr>
      <dsp:spPr>
        <a:xfrm rot="10800000">
          <a:off x="1436471" y="1679684"/>
          <a:ext cx="4946952" cy="126983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hemeClr val="accent5"/>
        </a:lnRef>
        <a:fillRef idx="2">
          <a:schemeClr val="accent5"/>
        </a:fillRef>
        <a:effectRef idx="1">
          <a:schemeClr val="accent5"/>
        </a:effectRef>
        <a:fontRef idx="minor">
          <a:schemeClr val="dk1"/>
        </a:fontRef>
      </dsp:style>
      <dsp:txBody>
        <a:bodyPr spcFirstLastPara="0" vert="horz" wrap="square" lIns="335905" tIns="91440" rIns="170688" bIns="91440" numCol="1" spcCol="1270" anchor="ctr" anchorCtr="0">
          <a:noAutofit/>
        </a:bodyPr>
        <a:lstStyle/>
        <a:p>
          <a:pPr marL="0" lvl="0" indent="0" algn="ctr" defTabSz="1066800">
            <a:lnSpc>
              <a:spcPct val="120000"/>
            </a:lnSpc>
            <a:spcBef>
              <a:spcPct val="0"/>
            </a:spcBef>
            <a:spcAft>
              <a:spcPct val="35000"/>
            </a:spcAft>
            <a:buNone/>
          </a:pPr>
          <a:r>
            <a:rPr lang="en-GB" sz="2400" b="1" kern="1200" dirty="0">
              <a:latin typeface="+mn-lt"/>
              <a:cs typeface="Arial" panose="020B0604020202020204" pitchFamily="34" charset="0"/>
            </a:rPr>
            <a:t>Identifying skills needs in sectors and occupations</a:t>
          </a:r>
        </a:p>
      </dsp:txBody>
      <dsp:txXfrm rot="10800000">
        <a:off x="1753929" y="1679684"/>
        <a:ext cx="4629494" cy="1269831"/>
      </dsp:txXfrm>
    </dsp:sp>
    <dsp:sp modelId="{85D1B12A-D9D6-49D2-8F3B-FB161AC555DB}">
      <dsp:nvSpPr>
        <dsp:cNvPr id="0" name=""/>
        <dsp:cNvSpPr/>
      </dsp:nvSpPr>
      <dsp:spPr>
        <a:xfrm>
          <a:off x="1055602" y="1933731"/>
          <a:ext cx="761737" cy="7617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DD13A-CF19-448F-82DD-7629D433E326}">
      <dsp:nvSpPr>
        <dsp:cNvPr id="0" name=""/>
        <dsp:cNvSpPr/>
      </dsp:nvSpPr>
      <dsp:spPr>
        <a:xfrm rot="10800000">
          <a:off x="1441257" y="3176900"/>
          <a:ext cx="4940570" cy="1257795"/>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hemeClr val="accent5"/>
        </a:lnRef>
        <a:fillRef idx="2">
          <a:schemeClr val="accent5"/>
        </a:fillRef>
        <a:effectRef idx="1">
          <a:schemeClr val="accent5"/>
        </a:effectRef>
        <a:fontRef idx="minor">
          <a:schemeClr val="dk1"/>
        </a:fontRef>
      </dsp:style>
      <dsp:txBody>
        <a:bodyPr spcFirstLastPara="0" vert="horz" wrap="square" lIns="335905" tIns="91440" rIns="170688" bIns="91440" numCol="1" spcCol="1270" anchor="ctr" anchorCtr="0">
          <a:noAutofit/>
        </a:bodyPr>
        <a:lstStyle/>
        <a:p>
          <a:pPr marL="0" lvl="0" indent="0" algn="ctr" defTabSz="1066800">
            <a:lnSpc>
              <a:spcPct val="120000"/>
            </a:lnSpc>
            <a:spcBef>
              <a:spcPct val="0"/>
            </a:spcBef>
            <a:spcAft>
              <a:spcPct val="35000"/>
            </a:spcAft>
            <a:buNone/>
          </a:pPr>
          <a:r>
            <a:rPr lang="en-GB" sz="2400" b="1" kern="1200" dirty="0">
              <a:latin typeface="+mn-lt"/>
              <a:cs typeface="Arial" panose="020B0604020202020204" pitchFamily="34" charset="0"/>
            </a:rPr>
            <a:t>Developing occupational profiles and curricula</a:t>
          </a:r>
        </a:p>
      </dsp:txBody>
      <dsp:txXfrm rot="10800000">
        <a:off x="1755706" y="3176900"/>
        <a:ext cx="4626121" cy="1257795"/>
      </dsp:txXfrm>
    </dsp:sp>
    <dsp:sp modelId="{3B377303-D495-4E47-864A-AB2154B0B31F}">
      <dsp:nvSpPr>
        <dsp:cNvPr id="0" name=""/>
        <dsp:cNvSpPr/>
      </dsp:nvSpPr>
      <dsp:spPr>
        <a:xfrm>
          <a:off x="1057197" y="3424929"/>
          <a:ext cx="761737" cy="7617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94B76-857B-420D-AC5D-3DCCC84DF22A}">
      <dsp:nvSpPr>
        <dsp:cNvPr id="0" name=""/>
        <dsp:cNvSpPr/>
      </dsp:nvSpPr>
      <dsp:spPr>
        <a:xfrm rot="10800000">
          <a:off x="1461552" y="4640881"/>
          <a:ext cx="4946952" cy="1431053"/>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hemeClr val="accent5"/>
        </a:lnRef>
        <a:fillRef idx="2">
          <a:schemeClr val="accent5"/>
        </a:fillRef>
        <a:effectRef idx="1">
          <a:schemeClr val="accent5"/>
        </a:effectRef>
        <a:fontRef idx="minor">
          <a:schemeClr val="dk1"/>
        </a:fontRef>
      </dsp:style>
      <dsp:txBody>
        <a:bodyPr spcFirstLastPara="0" vert="horz" wrap="square" lIns="335905" tIns="91440" rIns="170688" bIns="91440" numCol="1" spcCol="1270" anchor="ctr" anchorCtr="0">
          <a:noAutofit/>
        </a:bodyPr>
        <a:lstStyle/>
        <a:p>
          <a:pPr marL="0" lvl="0" indent="0" algn="ctr" defTabSz="1066800">
            <a:lnSpc>
              <a:spcPct val="120000"/>
            </a:lnSpc>
            <a:spcBef>
              <a:spcPct val="0"/>
            </a:spcBef>
            <a:spcAft>
              <a:spcPct val="35000"/>
            </a:spcAft>
            <a:buNone/>
          </a:pPr>
          <a:r>
            <a:rPr lang="en-GB" sz="2400" b="1" kern="1200" dirty="0">
              <a:latin typeface="+mn-lt"/>
              <a:cs typeface="Arial" panose="020B0604020202020204" pitchFamily="34" charset="0"/>
            </a:rPr>
            <a:t>Providing instructional and learning materials</a:t>
          </a:r>
        </a:p>
      </dsp:txBody>
      <dsp:txXfrm rot="10800000">
        <a:off x="1819315" y="4640881"/>
        <a:ext cx="4589189" cy="1431053"/>
      </dsp:txXfrm>
    </dsp:sp>
    <dsp:sp modelId="{E93141E0-4AED-4F2B-86D7-FD033FFC8487}">
      <dsp:nvSpPr>
        <dsp:cNvPr id="0" name=""/>
        <dsp:cNvSpPr/>
      </dsp:nvSpPr>
      <dsp:spPr>
        <a:xfrm>
          <a:off x="1055602" y="4996738"/>
          <a:ext cx="761737" cy="7617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CCC533-0A13-4B99-8B27-1C6296F45A33}" type="datetimeFigureOut">
              <a:rPr lang="en-US" smtClean="0"/>
              <a:pPr/>
              <a:t>7/29/2020</a:t>
            </a:fld>
            <a:endParaRPr lang="en-US"/>
          </a:p>
        </p:txBody>
      </p:sp>
      <p:sp>
        <p:nvSpPr>
          <p:cNvPr id="4" name="Footer Placehold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5"/>
            <a:ext cx="2946400" cy="496887"/>
          </a:xfrm>
          <a:prstGeom prst="rect">
            <a:avLst/>
          </a:prstGeom>
        </p:spPr>
        <p:txBody>
          <a:bodyPr vert="horz" lIns="91440" tIns="45720" rIns="91440" bIns="45720" rtlCol="0" anchor="b"/>
          <a:lstStyle>
            <a:lvl1pPr algn="r">
              <a:defRPr sz="1200"/>
            </a:lvl1pPr>
          </a:lstStyle>
          <a:p>
            <a:fld id="{FB596882-95D8-40DD-B6B0-17F27D835B59}" type="slidenum">
              <a:rPr lang="en-US" smtClean="0"/>
              <a:pPr/>
              <a:t>‹#›</a:t>
            </a:fld>
            <a:endParaRPr lang="en-US"/>
          </a:p>
        </p:txBody>
      </p:sp>
    </p:spTree>
    <p:extLst>
      <p:ext uri="{BB962C8B-B14F-4D97-AF65-F5344CB8AC3E}">
        <p14:creationId xmlns:p14="http://schemas.microsoft.com/office/powerpoint/2010/main" val="2853688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07218CFD-403D-4AFC-A62D-63A17ED663E9}" type="datetimeFigureOut">
              <a:rPr lang="en-US" smtClean="0"/>
              <a:pPr/>
              <a:t>7/29/2020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F2AAA793-AB7B-4EB6-AB52-30AFF10DB8F5}" type="slidenum">
              <a:rPr lang="en-US" smtClean="0"/>
              <a:pPr/>
              <a:t>‹#›</a:t>
            </a:fld>
            <a:endParaRPr lang="en-US"/>
          </a:p>
        </p:txBody>
      </p:sp>
    </p:spTree>
    <p:extLst>
      <p:ext uri="{BB962C8B-B14F-4D97-AF65-F5344CB8AC3E}">
        <p14:creationId xmlns:p14="http://schemas.microsoft.com/office/powerpoint/2010/main" val="7027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CA58B9-8B2A-4D15-A0D7-4B9A321854E9}" type="slidenum">
              <a:rPr lang="en-GB"/>
              <a:pPr>
                <a:defRPr/>
              </a:pPr>
              <a:t>1</a:t>
            </a:fld>
            <a:endParaRPr lang="en-GB" dirty="0"/>
          </a:p>
        </p:txBody>
      </p:sp>
      <p:sp>
        <p:nvSpPr>
          <p:cNvPr id="38915" name="Rectangle 2"/>
          <p:cNvSpPr>
            <a:spLocks noGrp="1" noRot="1" noChangeAspect="1" noChangeArrowheads="1" noTextEdit="1"/>
          </p:cNvSpPr>
          <p:nvPr>
            <p:ph type="sldImg"/>
          </p:nvPr>
        </p:nvSpPr>
        <p:spPr>
          <a:xfrm>
            <a:off x="917575" y="744538"/>
            <a:ext cx="4962525" cy="3722687"/>
          </a:xfrm>
          <a:ln/>
        </p:spPr>
      </p:sp>
      <p:sp>
        <p:nvSpPr>
          <p:cNvPr id="38916" name="Rectangle 3"/>
          <p:cNvSpPr>
            <a:spLocks noGrp="1" noChangeArrowheads="1"/>
          </p:cNvSpPr>
          <p:nvPr>
            <p:ph type="body" idx="1"/>
          </p:nvPr>
        </p:nvSpPr>
        <p:spPr>
          <a:noFill/>
          <a:ln/>
        </p:spPr>
        <p:txBody>
          <a:bodyPr/>
          <a:lstStyle/>
          <a:p>
            <a:endParaRPr lang="en-US" baseline="0" dirty="0">
              <a:latin typeface="Arial" pitchFamily="34" charset="0"/>
              <a:cs typeface="Arial" pitchFamily="34" charset="0"/>
            </a:endParaRPr>
          </a:p>
        </p:txBody>
      </p:sp>
    </p:spTree>
    <p:extLst>
      <p:ext uri="{BB962C8B-B14F-4D97-AF65-F5344CB8AC3E}">
        <p14:creationId xmlns:p14="http://schemas.microsoft.com/office/powerpoint/2010/main" val="229303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96D8E70-487A-489B-BFF1-705DBEFB318F}" type="slidenum">
              <a:rPr lang="en-GB" smtClean="0">
                <a:latin typeface="Times New Roman" pitchFamily="18" charset="0"/>
              </a:rPr>
              <a:pPr>
                <a:defRPr/>
              </a:pPr>
              <a:t>10</a:t>
            </a:fld>
            <a:endParaRPr lang="en-GB" dirty="0">
              <a:latin typeface="Times New Roman" pitchFamily="18" charset="0"/>
            </a:endParaRPr>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noFill/>
          <a:ln/>
        </p:spPr>
        <p:txBody>
          <a:bodyPr/>
          <a:lstStyle/>
          <a:p>
            <a:endParaRPr lang="en-US" dirty="0">
              <a:latin typeface="Times New Roman" pitchFamily="18" charset="0"/>
              <a:cs typeface="Arial" pitchFamily="34" charset="0"/>
            </a:endParaRPr>
          </a:p>
        </p:txBody>
      </p:sp>
    </p:spTree>
    <p:extLst>
      <p:ext uri="{BB962C8B-B14F-4D97-AF65-F5344CB8AC3E}">
        <p14:creationId xmlns:p14="http://schemas.microsoft.com/office/powerpoint/2010/main" val="47781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11</a:t>
            </a:fld>
            <a:endParaRPr lang="en-GB" dirty="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2958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12</a:t>
            </a:fld>
            <a:endParaRPr lang="en-GB" dirty="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647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13</a:t>
            </a:fld>
            <a:endParaRPr lang="en-GB" dirty="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9700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guides or manuals are country-specific documents, they may offer examples of good practices that can be helpful or even replicable in other country contexts. Another key purpose of including references to these country guides is to facilitate the development of an effective learning environment for policy-makers and practitioners in other countries, who can use these resources to develop similar, but customized, guides or manuals for their countries. </a:t>
            </a:r>
            <a:endParaRPr lang="en-GB" b="1" noProof="0" dirty="0"/>
          </a:p>
        </p:txBody>
      </p:sp>
      <p:sp>
        <p:nvSpPr>
          <p:cNvPr id="4" name="Slide Number Placeholder 3"/>
          <p:cNvSpPr>
            <a:spLocks noGrp="1"/>
          </p:cNvSpPr>
          <p:nvPr>
            <p:ph type="sldNum" sz="quarter" idx="10"/>
          </p:nvPr>
        </p:nvSpPr>
        <p:spPr/>
        <p:txBody>
          <a:bodyPr/>
          <a:lstStyle/>
          <a:p>
            <a:fld id="{CBD3ED36-5361-4888-BC69-2B9DF64B0C3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11592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15</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11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16</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348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17</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1140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18</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499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19</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877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CD866FCB-24D6-49B3-9D31-85D97C810409}" type="slidenum">
              <a:rPr lang="en-US" smtClean="0"/>
              <a:pPr>
                <a:defRPr/>
              </a:pPr>
              <a:t>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06357" y="4740095"/>
            <a:ext cx="4984962" cy="4489629"/>
          </a:xfrm>
          <a:noFill/>
          <a:ln/>
        </p:spPr>
        <p:txBody>
          <a:bodyPr/>
          <a:lstStyle/>
          <a:p>
            <a:pPr eaLnBrk="1" hangingPunct="1"/>
            <a:endParaRPr lang="en-IN" dirty="0">
              <a:latin typeface="Arial" pitchFamily="34" charset="0"/>
              <a:cs typeface="Arial" pitchFamily="34" charset="0"/>
            </a:endParaRPr>
          </a:p>
        </p:txBody>
      </p:sp>
    </p:spTree>
    <p:extLst>
      <p:ext uri="{BB962C8B-B14F-4D97-AF65-F5344CB8AC3E}">
        <p14:creationId xmlns:p14="http://schemas.microsoft.com/office/powerpoint/2010/main" val="2429218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quality apprenticeship training life cycle, consists of four stages (BBs). The development of programmes is undertaken in stage 1, preceding, or sometimes carried out simultaneously with, stage 2 – the preparation of training places. Once the required preparations are in place, apprenticeship programmes can be organized and delivered (stage 3). After completing the programme, each apprentice’s subsequent transition into employment or further education and training becomes one of the elements in the evaluation process (stage 4). The outcome of the evaluation, particularly in relation to the programme’s impact and lessons learned, serves as feedback for the stakeholders in the policy environment. The programme’s evaluation therefore informs the development or revision of national law, policies and systems, which in turn brings about improvements to the four stages of the quality apprenticeship life cycle. To ensure the quality and relevance of apprenticeships to the labour market, the six building blocks for quality apprenticeships (see the Overview module) should ideally underpin all four stages of the life cycle.</a:t>
            </a:r>
            <a:endParaRPr lang="en-GB" dirty="0"/>
          </a:p>
        </p:txBody>
      </p:sp>
      <p:sp>
        <p:nvSpPr>
          <p:cNvPr id="4" name="Slide Number Placeholder 3"/>
          <p:cNvSpPr>
            <a:spLocks noGrp="1"/>
          </p:cNvSpPr>
          <p:nvPr>
            <p:ph type="sldNum" sz="quarter" idx="10"/>
          </p:nvPr>
        </p:nvSpPr>
        <p:spPr/>
        <p:txBody>
          <a:bodyPr/>
          <a:lstStyle/>
          <a:p>
            <a:fld id="{F2AAA793-AB7B-4EB6-AB52-30AFF10DB8F5}" type="slidenum">
              <a:rPr lang="en-US" smtClean="0"/>
              <a:pPr/>
              <a:t>21</a:t>
            </a:fld>
            <a:endParaRPr lang="en-US"/>
          </a:p>
        </p:txBody>
      </p:sp>
    </p:spTree>
    <p:extLst>
      <p:ext uri="{BB962C8B-B14F-4D97-AF65-F5344CB8AC3E}">
        <p14:creationId xmlns:p14="http://schemas.microsoft.com/office/powerpoint/2010/main" val="273071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22</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4449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23</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42500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24</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02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25</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992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26</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7543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96D8E70-487A-489B-BFF1-705DBEFB318F}" type="slidenum">
              <a:rPr lang="en-GB" smtClean="0">
                <a:latin typeface="Times New Roman" pitchFamily="18" charset="0"/>
              </a:rPr>
              <a:pPr>
                <a:defRPr/>
              </a:pPr>
              <a:t>28</a:t>
            </a:fld>
            <a:endParaRPr lang="en-GB">
              <a:latin typeface="Times New Roman" pitchFamily="18" charset="0"/>
            </a:endParaRPr>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noFill/>
          <a:ln/>
        </p:spPr>
        <p:txBody>
          <a:bodyPr/>
          <a:lstStyle/>
          <a:p>
            <a:endParaRPr lang="en-US" dirty="0">
              <a:latin typeface="Times New Roman" pitchFamily="18" charset="0"/>
              <a:cs typeface="Arial" pitchFamily="34" charset="0"/>
            </a:endParaRPr>
          </a:p>
        </p:txBody>
      </p:sp>
    </p:spTree>
    <p:extLst>
      <p:ext uri="{BB962C8B-B14F-4D97-AF65-F5344CB8AC3E}">
        <p14:creationId xmlns:p14="http://schemas.microsoft.com/office/powerpoint/2010/main" val="205115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793-AB7B-4EB6-AB52-30AFF10DB8F5}" type="slidenum">
              <a:rPr lang="en-US" smtClean="0"/>
              <a:pPr/>
              <a:t>29</a:t>
            </a:fld>
            <a:endParaRPr lang="en-US"/>
          </a:p>
        </p:txBody>
      </p:sp>
    </p:spTree>
    <p:extLst>
      <p:ext uri="{BB962C8B-B14F-4D97-AF65-F5344CB8AC3E}">
        <p14:creationId xmlns:p14="http://schemas.microsoft.com/office/powerpoint/2010/main" val="226421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96D8E70-487A-489B-BFF1-705DBEFB318F}" type="slidenum">
              <a:rPr lang="en-GB" smtClean="0">
                <a:latin typeface="Times New Roman" pitchFamily="18" charset="0"/>
              </a:rPr>
              <a:pPr>
                <a:defRPr/>
              </a:pPr>
              <a:t>3</a:t>
            </a:fld>
            <a:endParaRPr lang="en-GB" dirty="0">
              <a:latin typeface="Times New Roman" pitchFamily="18" charset="0"/>
            </a:endParaRPr>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noFill/>
          <a:ln/>
        </p:spPr>
        <p:txBody>
          <a:bodyPr/>
          <a:lstStyle/>
          <a:p>
            <a:endParaRPr lang="en-US" dirty="0">
              <a:latin typeface="Times New Roman" pitchFamily="18" charset="0"/>
              <a:cs typeface="Arial" pitchFamily="34" charset="0"/>
            </a:endParaRPr>
          </a:p>
        </p:txBody>
      </p:sp>
    </p:spTree>
    <p:extLst>
      <p:ext uri="{BB962C8B-B14F-4D97-AF65-F5344CB8AC3E}">
        <p14:creationId xmlns:p14="http://schemas.microsoft.com/office/powerpoint/2010/main" val="44013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4</a:t>
            </a:fld>
            <a:endParaRPr lang="en-GB" dirty="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38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5</a:t>
            </a:fld>
            <a:endParaRPr lang="en-GB" dirty="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828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793-AB7B-4EB6-AB52-30AFF10DB8F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1448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7</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805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8</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881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CD25F11-E94D-4FA1-9D5C-9CA30C35EBF0}" type="slidenum">
              <a:rPr lang="en-GB" smtClean="0">
                <a:cs typeface="Arial" charset="0"/>
              </a:rPr>
              <a:pPr/>
              <a:t>9</a:t>
            </a:fld>
            <a:endParaRPr lang="en-GB">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500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807D1-C0E2-4A87-B6C1-443462604F1C}"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353423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6516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24333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348461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8" name="Footer Placeholder 7"/>
          <p:cNvSpPr>
            <a:spLocks noGrp="1"/>
          </p:cNvSpPr>
          <p:nvPr>
            <p:ph type="ftr" sz="quarter" idx="11"/>
          </p:nvPr>
        </p:nvSpPr>
        <p:spPr/>
        <p:txBody>
          <a:bodyPr/>
          <a:lstStyle/>
          <a:p>
            <a:endParaRPr lang="en-US">
              <a:solidFill>
                <a:srgbClr val="00007F">
                  <a:tint val="75000"/>
                </a:srgbClr>
              </a:solidFill>
            </a:endParaRPr>
          </a:p>
        </p:txBody>
      </p:sp>
      <p:sp>
        <p:nvSpPr>
          <p:cNvPr id="9" name="Slide Number Placeholder 8"/>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230825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4" name="Footer Placeholder 3"/>
          <p:cNvSpPr>
            <a:spLocks noGrp="1"/>
          </p:cNvSpPr>
          <p:nvPr>
            <p:ph type="ftr" sz="quarter" idx="11"/>
          </p:nvPr>
        </p:nvSpPr>
        <p:spPr/>
        <p:txBody>
          <a:bodyPr/>
          <a:lstStyle/>
          <a:p>
            <a:endParaRPr lang="en-US">
              <a:solidFill>
                <a:srgbClr val="00007F">
                  <a:tint val="75000"/>
                </a:srgbClr>
              </a:solidFill>
            </a:endParaRPr>
          </a:p>
        </p:txBody>
      </p:sp>
      <p:sp>
        <p:nvSpPr>
          <p:cNvPr id="5" name="Slide Number Placeholder 4"/>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2521733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3" name="Footer Placeholder 2"/>
          <p:cNvSpPr>
            <a:spLocks noGrp="1"/>
          </p:cNvSpPr>
          <p:nvPr>
            <p:ph type="ftr" sz="quarter" idx="11"/>
          </p:nvPr>
        </p:nvSpPr>
        <p:spPr/>
        <p:txBody>
          <a:bodyPr/>
          <a:lstStyle/>
          <a:p>
            <a:endParaRPr lang="en-US">
              <a:solidFill>
                <a:srgbClr val="00007F">
                  <a:tint val="75000"/>
                </a:srgbClr>
              </a:solidFill>
            </a:endParaRPr>
          </a:p>
        </p:txBody>
      </p:sp>
      <p:sp>
        <p:nvSpPr>
          <p:cNvPr id="4" name="Slide Number Placeholder 3"/>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42295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59787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640210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97640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789210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3572055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591786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2920557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872127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8" name="Footer Placeholder 7"/>
          <p:cNvSpPr>
            <a:spLocks noGrp="1"/>
          </p:cNvSpPr>
          <p:nvPr>
            <p:ph type="ftr" sz="quarter" idx="11"/>
          </p:nvPr>
        </p:nvSpPr>
        <p:spPr/>
        <p:txBody>
          <a:bodyPr/>
          <a:lstStyle/>
          <a:p>
            <a:endParaRPr lang="en-US">
              <a:solidFill>
                <a:srgbClr val="00007F">
                  <a:tint val="75000"/>
                </a:srgbClr>
              </a:solidFill>
            </a:endParaRPr>
          </a:p>
        </p:txBody>
      </p:sp>
      <p:sp>
        <p:nvSpPr>
          <p:cNvPr id="9" name="Slide Number Placeholder 8"/>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71027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4" name="Footer Placeholder 3"/>
          <p:cNvSpPr>
            <a:spLocks noGrp="1"/>
          </p:cNvSpPr>
          <p:nvPr>
            <p:ph type="ftr" sz="quarter" idx="11"/>
          </p:nvPr>
        </p:nvSpPr>
        <p:spPr/>
        <p:txBody>
          <a:bodyPr/>
          <a:lstStyle/>
          <a:p>
            <a:endParaRPr lang="en-US">
              <a:solidFill>
                <a:srgbClr val="00007F">
                  <a:tint val="75000"/>
                </a:srgbClr>
              </a:solidFill>
            </a:endParaRPr>
          </a:p>
        </p:txBody>
      </p:sp>
      <p:sp>
        <p:nvSpPr>
          <p:cNvPr id="5" name="Slide Number Placeholder 4"/>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900392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3" name="Footer Placeholder 2"/>
          <p:cNvSpPr>
            <a:spLocks noGrp="1"/>
          </p:cNvSpPr>
          <p:nvPr>
            <p:ph type="ftr" sz="quarter" idx="11"/>
          </p:nvPr>
        </p:nvSpPr>
        <p:spPr/>
        <p:txBody>
          <a:bodyPr/>
          <a:lstStyle/>
          <a:p>
            <a:endParaRPr lang="en-US">
              <a:solidFill>
                <a:srgbClr val="00007F">
                  <a:tint val="75000"/>
                </a:srgbClr>
              </a:solidFill>
            </a:endParaRPr>
          </a:p>
        </p:txBody>
      </p:sp>
      <p:sp>
        <p:nvSpPr>
          <p:cNvPr id="4" name="Slide Number Placeholder 3"/>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258035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807D1-C0E2-4A87-B6C1-443462604F1C}"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95334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6" name="Footer Placeholder 5"/>
          <p:cNvSpPr>
            <a:spLocks noGrp="1"/>
          </p:cNvSpPr>
          <p:nvPr>
            <p:ph type="ftr" sz="quarter" idx="11"/>
          </p:nvPr>
        </p:nvSpPr>
        <p:spPr/>
        <p:txBody>
          <a:bodyPr/>
          <a:lstStyle/>
          <a:p>
            <a:endParaRPr lang="en-US">
              <a:solidFill>
                <a:srgbClr val="00007F">
                  <a:tint val="75000"/>
                </a:srgbClr>
              </a:solidFill>
            </a:endParaRPr>
          </a:p>
        </p:txBody>
      </p:sp>
      <p:sp>
        <p:nvSpPr>
          <p:cNvPr id="7" name="Slide Number Placeholder 6"/>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3385906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1818089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11"/>
          </p:nvPr>
        </p:nvSpPr>
        <p:spPr/>
        <p:txBody>
          <a:bodyPr/>
          <a:lstStyle/>
          <a:p>
            <a:endParaRPr lang="en-US">
              <a:solidFill>
                <a:srgbClr val="00007F">
                  <a:tint val="75000"/>
                </a:srgbClr>
              </a:solidFill>
            </a:endParaRPr>
          </a:p>
        </p:txBody>
      </p:sp>
      <p:sp>
        <p:nvSpPr>
          <p:cNvPr id="6" name="Slide Number Placeholder 5"/>
          <p:cNvSpPr>
            <a:spLocks noGrp="1"/>
          </p:cNvSpPr>
          <p:nvPr>
            <p:ph type="sldNum" sz="quarter" idx="12"/>
          </p:nvPr>
        </p:nvSpPr>
        <p:spPr/>
        <p:txBody>
          <a:body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419530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807D1-C0E2-4A87-B6C1-443462604F1C}"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807D1-C0E2-4A87-B6C1-443462604F1C}" type="datetimeFigureOut">
              <a:rPr lang="en-US" smtClean="0"/>
              <a:pPr/>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807D1-C0E2-4A87-B6C1-443462604F1C}" type="datetimeFigureOut">
              <a:rPr lang="en-US" smtClean="0"/>
              <a:pPr/>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807D1-C0E2-4A87-B6C1-443462604F1C}" type="datetimeFigureOut">
              <a:rPr lang="en-US" smtClean="0"/>
              <a:pPr/>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07D1-C0E2-4A87-B6C1-443462604F1C}"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C07-E740-41A9-9CAF-12D525F31A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807D1-C0E2-4A87-B6C1-443462604F1C}" type="datetimeFigureOut">
              <a:rPr lang="en-US" smtClean="0"/>
              <a:pPr/>
              <a:t>7/29/2020</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2AC07-E740-41A9-9CAF-12D525F31A7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rgbClr val="00B0F0">
                <a:alpha val="18000"/>
              </a:srgbClr>
            </a:gs>
            <a:gs pos="39999">
              <a:srgbClr val="85C2FF"/>
            </a:gs>
            <a:gs pos="100000">
              <a:schemeClr val="bg2">
                <a:lumMod val="60000"/>
                <a:lumOff val="40000"/>
              </a:schemeClr>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7F">
                  <a:tint val="75000"/>
                </a:srgb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3799939119"/>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807D1-C0E2-4A87-B6C1-443462604F1C}" type="datetimeFigureOut">
              <a:rPr lang="en-US" smtClean="0">
                <a:solidFill>
                  <a:srgbClr val="00007F">
                    <a:tint val="75000"/>
                  </a:srgbClr>
                </a:solidFill>
              </a:rPr>
              <a:pPr/>
              <a:t>7/29/2020</a:t>
            </a:fld>
            <a:endParaRPr lang="en-US">
              <a:solidFill>
                <a:srgbClr val="00007F">
                  <a:tint val="75000"/>
                </a:srgb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7F">
                  <a:tint val="75000"/>
                </a:srgb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2AC07-E740-41A9-9CAF-12D525F31A7B}" type="slidenum">
              <a:rPr lang="en-US" smtClean="0">
                <a:solidFill>
                  <a:srgbClr val="00007F">
                    <a:tint val="75000"/>
                  </a:srgbClr>
                </a:solidFill>
              </a:rPr>
              <a:pPr/>
              <a:t>‹#›</a:t>
            </a:fld>
            <a:endParaRPr lang="en-US">
              <a:solidFill>
                <a:srgbClr val="00007F">
                  <a:tint val="75000"/>
                </a:srgbClr>
              </a:solidFill>
            </a:endParaRPr>
          </a:p>
        </p:txBody>
      </p:sp>
    </p:spTree>
    <p:extLst>
      <p:ext uri="{BB962C8B-B14F-4D97-AF65-F5344CB8AC3E}">
        <p14:creationId xmlns:p14="http://schemas.microsoft.com/office/powerpoint/2010/main" val="47800542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1.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hyperlink" Target="https://bit.ly/2W7X1JE"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1" name="Rectangle 7"/>
          <p:cNvSpPr>
            <a:spLocks noChangeArrowheads="1"/>
          </p:cNvSpPr>
          <p:nvPr/>
        </p:nvSpPr>
        <p:spPr bwMode="auto">
          <a:xfrm>
            <a:off x="0" y="4794106"/>
            <a:ext cx="9144000" cy="1676400"/>
          </a:xfrm>
          <a:prstGeom prst="rect">
            <a:avLst/>
          </a:prstGeom>
          <a:noFill/>
          <a:ln w="9525">
            <a:noFill/>
            <a:miter lim="800000"/>
            <a:headEnd/>
            <a:tailEnd/>
          </a:ln>
          <a:effectLst/>
        </p:spPr>
        <p:txBody>
          <a:bodyPr/>
          <a:lstStyle/>
          <a:p>
            <a:pPr algn="ctr"/>
            <a:r>
              <a:rPr lang="en-US" sz="2400" b="1" spc="300" dirty="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Ashwani Aggarwal</a:t>
            </a:r>
            <a:r>
              <a:rPr lang="en-US" sz="2400" b="1" dirty="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Ph.D.</a:t>
            </a:r>
          </a:p>
          <a:p>
            <a:pPr algn="ctr">
              <a:lnSpc>
                <a:spcPct val="120000"/>
              </a:lnSpc>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ILO Team Lead (WBL, Apprenticeships, RPL)</a:t>
            </a:r>
          </a:p>
          <a:p>
            <a:pPr algn="ctr">
              <a:lnSpc>
                <a:spcPct val="120000"/>
              </a:lnSpc>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Geneva, Switzerland</a:t>
            </a:r>
          </a:p>
          <a:p>
            <a:pPr algn="ctr">
              <a:lnSpc>
                <a:spcPct val="120000"/>
              </a:lnSpc>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aggarwal@ilo.org</a:t>
            </a:r>
            <a:endPar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1588">
              <a:spcBef>
                <a:spcPct val="20000"/>
              </a:spcBef>
              <a:defRPr/>
            </a:pPr>
            <a:endParaRPr lang="en-US" sz="1200" b="1" kern="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152400" y="2147182"/>
            <a:ext cx="8839200" cy="1815882"/>
          </a:xfrm>
          <a:prstGeom prst="rect">
            <a:avLst/>
          </a:prstGeom>
        </p:spPr>
        <p:txBody>
          <a:bodyPr wrap="square">
            <a:spAutoFit/>
          </a:bodyPr>
          <a:lstStyle/>
          <a:p>
            <a:pPr algn="ctr" eaLnBrk="0" hangingPunct="0">
              <a:lnSpc>
                <a:spcPct val="200000"/>
              </a:lnSpc>
              <a:defRPr/>
            </a:pPr>
            <a:r>
              <a:rPr lang="en-US" sz="2800" b="1"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ILO Toolkit for Quality Apprenticeships</a:t>
            </a:r>
          </a:p>
          <a:p>
            <a:pPr algn="ctr" eaLnBrk="0" hangingPunct="0">
              <a:lnSpc>
                <a:spcPct val="200000"/>
              </a:lnSpc>
              <a:defRPr/>
            </a:pPr>
            <a:r>
              <a:rPr lang="en-US" sz="2800" b="1"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Volume 2: Guide for practitioners </a:t>
            </a:r>
          </a:p>
        </p:txBody>
      </p:sp>
      <p:sp>
        <p:nvSpPr>
          <p:cNvPr id="5" name="Rectangle 4"/>
          <p:cNvSpPr/>
          <p:nvPr/>
        </p:nvSpPr>
        <p:spPr>
          <a:xfrm>
            <a:off x="533400" y="-14610"/>
            <a:ext cx="7772399" cy="1246495"/>
          </a:xfrm>
          <a:prstGeom prst="rect">
            <a:avLst/>
          </a:prstGeom>
        </p:spPr>
        <p:txBody>
          <a:bodyPr wrap="square">
            <a:spAutoFit/>
          </a:bodyPr>
          <a:lstStyle/>
          <a:p>
            <a:pPr algn="ctr" eaLnBrk="0" hangingPunct="0">
              <a:lnSpc>
                <a:spcPct val="125000"/>
              </a:lnSpc>
              <a:defRPr/>
            </a:pPr>
            <a:r>
              <a:rPr lang="en-US" sz="4000" b="1"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NSA webinar </a:t>
            </a:r>
          </a:p>
          <a:p>
            <a:pPr algn="ctr" eaLnBrk="0" hangingPunct="0">
              <a:lnSpc>
                <a:spcPct val="125000"/>
              </a:lnSpc>
              <a:defRPr/>
            </a:pPr>
            <a:r>
              <a:rPr lang="en-US" sz="2000" b="1"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29 July 2020</a:t>
            </a:r>
          </a:p>
        </p:txBody>
      </p:sp>
    </p:spTree>
    <p:custDataLst>
      <p:tags r:id="rId1"/>
    </p:custDataLst>
    <p:extLst>
      <p:ext uri="{BB962C8B-B14F-4D97-AF65-F5344CB8AC3E}">
        <p14:creationId xmlns:p14="http://schemas.microsoft.com/office/powerpoint/2010/main" val="3363295258"/>
      </p:ext>
    </p:extLst>
  </p:cSld>
  <p:clrMapOvr>
    <a:masterClrMapping/>
  </p:clrMapOvr>
  <mc:AlternateContent xmlns:mc="http://schemas.openxmlformats.org/markup-compatibility/2006" xmlns:p14="http://schemas.microsoft.com/office/powerpoint/2010/main">
    <mc:Choice Requires="p14">
      <p:transition p14:dur="0" advTm="96418"/>
    </mc:Choice>
    <mc:Fallback xmlns="">
      <p:transition advTm="964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000"/>
                    </a14:imgEffect>
                    <a14:imgEffect>
                      <a14:saturation sat="0"/>
                    </a14:imgEffect>
                  </a14:imgLayer>
                </a14:imgProps>
              </a:ext>
            </a:extLst>
          </a:blip>
          <a:srcRect r="5833"/>
          <a:stretch/>
        </p:blipFill>
        <p:spPr>
          <a:xfrm>
            <a:off x="0" y="0"/>
            <a:ext cx="9144000" cy="6858000"/>
          </a:xfrm>
          <a:prstGeom prst="rect">
            <a:avLst/>
          </a:prstGeom>
        </p:spPr>
      </p:pic>
      <p:sp>
        <p:nvSpPr>
          <p:cNvPr id="3" name="Cloud Callout 2"/>
          <p:cNvSpPr/>
          <p:nvPr/>
        </p:nvSpPr>
        <p:spPr>
          <a:xfrm>
            <a:off x="-152399" y="0"/>
            <a:ext cx="4571999" cy="5105400"/>
          </a:xfrm>
          <a:prstGeom prst="cloudCallout">
            <a:avLst>
              <a:gd name="adj1" fmla="val 101513"/>
              <a:gd name="adj2" fmla="val -6420"/>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800" b="1" dirty="0">
                <a:solidFill>
                  <a:srgbClr val="FF0000"/>
                </a:solidFill>
              </a:rPr>
              <a:t>How practitioners will benefit from the Toolkit 2?</a:t>
            </a:r>
          </a:p>
          <a:p>
            <a:pPr marL="457200" indent="-457200">
              <a:buFont typeface="Arial" panose="020B0604020202020204" pitchFamily="34" charset="0"/>
              <a:buChar char="•"/>
            </a:pPr>
            <a:r>
              <a:rPr lang="en-GB" sz="2800" b="1" dirty="0">
                <a:solidFill>
                  <a:srgbClr val="FF0000"/>
                </a:solidFill>
              </a:rPr>
              <a:t>What are the unique features of the Toolkit 2?</a:t>
            </a:r>
          </a:p>
        </p:txBody>
      </p:sp>
    </p:spTree>
    <p:custDataLst>
      <p:tags r:id="rId1"/>
    </p:custDataLst>
    <p:extLst>
      <p:ext uri="{BB962C8B-B14F-4D97-AF65-F5344CB8AC3E}">
        <p14:creationId xmlns:p14="http://schemas.microsoft.com/office/powerpoint/2010/main" val="1984486208"/>
      </p:ext>
    </p:extLst>
  </p:cSld>
  <p:clrMapOvr>
    <a:masterClrMapping/>
  </p:clrMapOvr>
  <mc:AlternateContent xmlns:mc="http://schemas.openxmlformats.org/markup-compatibility/2006" xmlns:p14="http://schemas.microsoft.com/office/powerpoint/2010/main">
    <mc:Choice Requires="p14">
      <p:transition spd="slow" advTm="11531">
        <p14:vortex dir="r"/>
      </p:transition>
    </mc:Choice>
    <mc:Fallback xmlns="">
      <p:transition spd="slow" advTm="115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5486400" cy="707886"/>
          </a:xfrm>
          <a:prstGeom prst="rect">
            <a:avLst/>
          </a:prstGeom>
        </p:spPr>
        <p:txBody>
          <a:bodyPr wrap="square">
            <a:spAutoFit/>
          </a:bodyPr>
          <a:lstStyle/>
          <a:p>
            <a:pPr algn="ctr">
              <a:lnSpc>
                <a:spcPct val="125000"/>
              </a:lnSpc>
            </a:pPr>
            <a:r>
              <a:rPr lang="en-GB" sz="3200" b="1" dirty="0">
                <a:solidFill>
                  <a:srgbClr val="C000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main challenge …</a:t>
            </a:r>
          </a:p>
        </p:txBody>
      </p:sp>
      <p:sp>
        <p:nvSpPr>
          <p:cNvPr id="3" name="Rectangle 2"/>
          <p:cNvSpPr/>
          <p:nvPr/>
        </p:nvSpPr>
        <p:spPr>
          <a:xfrm>
            <a:off x="228600" y="1679659"/>
            <a:ext cx="8510530" cy="6061659"/>
          </a:xfrm>
          <a:prstGeom prst="rect">
            <a:avLst/>
          </a:prstGeom>
        </p:spPr>
        <p:txBody>
          <a:bodyPr wrap="square">
            <a:spAutoFit/>
          </a:bodyPr>
          <a:lstStyle/>
          <a:p>
            <a:pPr marL="342900" lvl="0" indent="-342900" algn="just">
              <a:lnSpc>
                <a:spcPct val="125000"/>
              </a:lnSpc>
              <a:spcBef>
                <a:spcPts val="1200"/>
              </a:spcBef>
              <a:spcAft>
                <a:spcPts val="900"/>
              </a:spcAft>
              <a:buFont typeface="Arial" panose="020B0604020202020204" pitchFamily="34" charset="0"/>
              <a:buChar char="•"/>
            </a:pPr>
            <a:r>
              <a:rPr lang="en-GB" sz="2400" b="1" dirty="0">
                <a:solidFill>
                  <a:schemeClr val="tx1">
                    <a:lumMod val="50000"/>
                  </a:schemeClr>
                </a:solidFill>
                <a:ea typeface="Verdana" panose="020B0604030504040204" pitchFamily="34" charset="0"/>
                <a:cs typeface="Arial" panose="020B0604020202020204" pitchFamily="34" charset="0"/>
              </a:rPr>
              <a:t>in replicating apprenticeship system and programme from another country is that they </a:t>
            </a:r>
            <a:r>
              <a:rPr lang="en-GB" sz="2400" b="1" dirty="0">
                <a:solidFill>
                  <a:schemeClr val="bg1"/>
                </a:solidFill>
                <a:ea typeface="Verdana" panose="020B0604030504040204" pitchFamily="34" charset="0"/>
                <a:cs typeface="Arial" panose="020B0604020202020204" pitchFamily="34" charset="0"/>
              </a:rPr>
              <a:t>have </a:t>
            </a:r>
            <a:r>
              <a:rPr lang="en-GB" sz="2400" b="1" dirty="0">
                <a:solidFill>
                  <a:srgbClr val="C0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different socio-economic conditions and traditions</a:t>
            </a:r>
            <a:r>
              <a:rPr lang="en-GB" sz="2400" b="1" dirty="0">
                <a:solidFill>
                  <a:schemeClr val="bg1"/>
                </a:solidFill>
                <a:ea typeface="Verdana" panose="020B0604030504040204" pitchFamily="34" charset="0"/>
                <a:cs typeface="Arial" panose="020B0604020202020204" pitchFamily="34" charset="0"/>
              </a:rPr>
              <a:t>. </a:t>
            </a:r>
          </a:p>
          <a:p>
            <a:pPr marL="342900" lvl="0" indent="-342900" algn="just">
              <a:lnSpc>
                <a:spcPct val="125000"/>
              </a:lnSpc>
              <a:spcBef>
                <a:spcPts val="1200"/>
              </a:spcBef>
              <a:spcAft>
                <a:spcPts val="9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E.g., in many developing countries:</a:t>
            </a:r>
          </a:p>
          <a:p>
            <a:pPr marL="800100" lvl="1" indent="-342900" algn="just">
              <a:lnSpc>
                <a:spcPct val="125000"/>
              </a:lnSpc>
              <a:spcBef>
                <a:spcPts val="1200"/>
              </a:spcBef>
              <a:spcAft>
                <a:spcPts val="9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chambers, employers’ associations and enterprises may not have the capacity or willingness to offer apprentices; and</a:t>
            </a:r>
          </a:p>
          <a:p>
            <a:pPr marL="800100" lvl="1" indent="-342900" algn="just">
              <a:lnSpc>
                <a:spcPct val="125000"/>
              </a:lnSpc>
              <a:spcBef>
                <a:spcPts val="1200"/>
              </a:spcBef>
              <a:spcAft>
                <a:spcPts val="900"/>
              </a:spcAft>
              <a:buFont typeface="Arial" panose="020B0604020202020204" pitchFamily="34" charset="0"/>
              <a:buChar char="•"/>
            </a:pPr>
            <a:r>
              <a:rPr lang="fr-CH" sz="2400" b="1" dirty="0" err="1">
                <a:solidFill>
                  <a:schemeClr val="bg1"/>
                </a:solidFill>
                <a:ea typeface="Verdana" panose="020B0604030504040204" pitchFamily="34" charset="0"/>
                <a:cs typeface="Arial" panose="020B0604020202020204" pitchFamily="34" charset="0"/>
              </a:rPr>
              <a:t>practitioners</a:t>
            </a:r>
            <a:r>
              <a:rPr lang="fr-CH" sz="2400" b="1" dirty="0">
                <a:solidFill>
                  <a:schemeClr val="bg1"/>
                </a:solidFill>
                <a:ea typeface="Verdana" panose="020B0604030504040204" pitchFamily="34" charset="0"/>
                <a:cs typeface="Arial" panose="020B0604020202020204" pitchFamily="34" charset="0"/>
              </a:rPr>
              <a:t> do not have </a:t>
            </a:r>
            <a:r>
              <a:rPr lang="fr-CH" sz="2400" b="1" dirty="0" err="1">
                <a:solidFill>
                  <a:schemeClr val="bg1"/>
                </a:solidFill>
                <a:ea typeface="Verdana" panose="020B0604030504040204" pitchFamily="34" charset="0"/>
                <a:cs typeface="Arial" panose="020B0604020202020204" pitchFamily="34" charset="0"/>
              </a:rPr>
              <a:t>adequate</a:t>
            </a:r>
            <a:r>
              <a:rPr lang="fr-CH" sz="2400" b="1" dirty="0">
                <a:solidFill>
                  <a:schemeClr val="bg1"/>
                </a:solidFill>
                <a:ea typeface="Verdana" panose="020B0604030504040204" pitchFamily="34" charset="0"/>
                <a:cs typeface="Arial" panose="020B0604020202020204" pitchFamily="34" charset="0"/>
              </a:rPr>
              <a:t> expertise to </a:t>
            </a:r>
            <a:r>
              <a:rPr lang="fr-CH" sz="2400" b="1" dirty="0" err="1">
                <a:solidFill>
                  <a:schemeClr val="bg1"/>
                </a:solidFill>
                <a:ea typeface="Verdana" panose="020B0604030504040204" pitchFamily="34" charset="0"/>
                <a:cs typeface="Arial" panose="020B0604020202020204" pitchFamily="34" charset="0"/>
              </a:rPr>
              <a:t>develop</a:t>
            </a:r>
            <a:r>
              <a:rPr lang="fr-CH" sz="2400" b="1" dirty="0">
                <a:solidFill>
                  <a:schemeClr val="bg1"/>
                </a:solidFill>
                <a:ea typeface="Verdana" panose="020B0604030504040204" pitchFamily="34" charset="0"/>
                <a:cs typeface="Arial" panose="020B0604020202020204" pitchFamily="34" charset="0"/>
              </a:rPr>
              <a:t> and </a:t>
            </a:r>
            <a:r>
              <a:rPr lang="fr-CH" sz="2400" b="1" dirty="0" err="1">
                <a:solidFill>
                  <a:schemeClr val="bg1"/>
                </a:solidFill>
                <a:ea typeface="Verdana" panose="020B0604030504040204" pitchFamily="34" charset="0"/>
                <a:cs typeface="Arial" panose="020B0604020202020204" pitchFamily="34" charset="0"/>
              </a:rPr>
              <a:t>implement</a:t>
            </a:r>
            <a:r>
              <a:rPr lang="fr-CH" sz="2400" b="1" dirty="0">
                <a:solidFill>
                  <a:schemeClr val="bg1"/>
                </a:solidFill>
                <a:ea typeface="Verdana" panose="020B0604030504040204" pitchFamily="34" charset="0"/>
                <a:cs typeface="Arial" panose="020B0604020202020204" pitchFamily="34" charset="0"/>
              </a:rPr>
              <a:t> programmes.</a:t>
            </a:r>
            <a:endParaRPr lang="en-GB" sz="2400" b="1" dirty="0">
              <a:solidFill>
                <a:schemeClr val="bg1"/>
              </a:solidFill>
              <a:ea typeface="Verdana" panose="020B0604030504040204" pitchFamily="34" charset="0"/>
              <a:cs typeface="Arial" panose="020B0604020202020204" pitchFamily="34" charset="0"/>
            </a:endParaRPr>
          </a:p>
          <a:p>
            <a:pPr marL="985838" lvl="1" algn="just">
              <a:lnSpc>
                <a:spcPct val="110000"/>
              </a:lnSpc>
              <a:spcAft>
                <a:spcPts val="900"/>
              </a:spcAft>
            </a:pPr>
            <a:endParaRPr lang="en-GB" sz="2400" b="1" dirty="0">
              <a:solidFill>
                <a:schemeClr val="tx1">
                  <a:lumMod val="60000"/>
                  <a:lumOff val="40000"/>
                </a:schemeClr>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a:p>
            <a:pPr marL="457200" indent="-457200" eaLnBrk="0" hangingPunct="0">
              <a:spcAft>
                <a:spcPts val="1200"/>
              </a:spcAft>
              <a:buSzPct val="200000"/>
              <a:buFont typeface="Arial" panose="020B0604020202020204" pitchFamily="34" charset="0"/>
              <a:buChar char="•"/>
              <a:defRPr/>
            </a:pPr>
            <a:endParaRPr lang="en-GB" sz="2400" b="1"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Thinking Emoji [Free Download IOS Emojis] | Emoji Is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81330"/>
            <a:ext cx="3429000" cy="16005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1770675"/>
      </p:ext>
    </p:extLst>
  </p:cSld>
  <p:clrMapOvr>
    <a:masterClrMapping/>
  </p:clrMapOvr>
  <mc:AlternateContent xmlns:mc="http://schemas.openxmlformats.org/markup-compatibility/2006" xmlns:p14="http://schemas.microsoft.com/office/powerpoint/2010/main">
    <mc:Choice Requires="p14">
      <p:transition p14:dur="0" advTm="117632"/>
    </mc:Choice>
    <mc:Fallback xmlns="">
      <p:transition advTm="117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3" y="0"/>
            <a:ext cx="8055917" cy="1708160"/>
          </a:xfrm>
          <a:prstGeom prst="rect">
            <a:avLst/>
          </a:prstGeom>
        </p:spPr>
        <p:txBody>
          <a:bodyPr wrap="square">
            <a:spAutoFit/>
          </a:bodyPr>
          <a:lstStyle/>
          <a:p>
            <a:pPr marL="180975" algn="ctr">
              <a:lnSpc>
                <a:spcPct val="125000"/>
              </a:lnSpc>
            </a:pPr>
            <a:r>
              <a:rPr lang="en-GB" sz="2800" b="1" dirty="0">
                <a:solidFill>
                  <a:srgbClr val="C00000"/>
                </a:solidFill>
                <a:effectLst>
                  <a:outerShdw blurRad="38100" dist="38100" dir="2700000" algn="tl">
                    <a:srgbClr val="000000">
                      <a:alpha val="43137"/>
                    </a:srgbClr>
                  </a:outerShdw>
                </a:effectLst>
                <a:latin typeface="+mj-lt"/>
                <a:ea typeface="Verdana" panose="020B0604030504040204" pitchFamily="34" charset="0"/>
                <a:cs typeface="Arial" panose="020B0604020202020204" pitchFamily="34" charset="0"/>
              </a:rPr>
              <a:t>To overcome such a challenge, the ILO Toolkit offers practitioners practical solutions suited to conditions in different countries</a:t>
            </a:r>
          </a:p>
        </p:txBody>
      </p:sp>
      <p:sp>
        <p:nvSpPr>
          <p:cNvPr id="3" name="Rectangle 2"/>
          <p:cNvSpPr/>
          <p:nvPr/>
        </p:nvSpPr>
        <p:spPr>
          <a:xfrm>
            <a:off x="80211" y="2286000"/>
            <a:ext cx="6669505" cy="3617913"/>
          </a:xfrm>
          <a:prstGeom prst="rect">
            <a:avLst/>
          </a:prstGeom>
        </p:spPr>
        <p:txBody>
          <a:bodyPr wrap="square">
            <a:spAutoFit/>
          </a:bodyPr>
          <a:lstStyle/>
          <a:p>
            <a:pPr marL="342900" lvl="0" indent="-342900" algn="just">
              <a:lnSpc>
                <a:spcPct val="140000"/>
              </a:lnSpc>
              <a:spcBef>
                <a:spcPts val="2400"/>
              </a:spcBef>
              <a:spcAft>
                <a:spcPts val="9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The toolkit suggests alternative approaches, examples and tools from a wide range of countries to suit different conditions. </a:t>
            </a:r>
          </a:p>
          <a:p>
            <a:pPr marL="342900" lvl="0" indent="-342900" algn="just">
              <a:lnSpc>
                <a:spcPct val="140000"/>
              </a:lnSpc>
              <a:spcBef>
                <a:spcPts val="2400"/>
              </a:spcBef>
              <a:spcAft>
                <a:spcPts val="9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It is a practical hand-on guide tailor-made for meeting the needs of practitioners, both from developed and developing countries.</a:t>
            </a:r>
          </a:p>
        </p:txBody>
      </p:sp>
      <p:pic>
        <p:nvPicPr>
          <p:cNvPr id="2050" name="Picture 2" descr="Emoj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057400"/>
            <a:ext cx="2179781" cy="464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9236589"/>
      </p:ext>
    </p:extLst>
  </p:cSld>
  <p:clrMapOvr>
    <a:masterClrMapping/>
  </p:clrMapOvr>
  <mc:AlternateContent xmlns:mc="http://schemas.openxmlformats.org/markup-compatibility/2006" xmlns:p14="http://schemas.microsoft.com/office/powerpoint/2010/main">
    <mc:Choice Requires="p14">
      <p:transition p14:dur="0" advTm="51945"/>
    </mc:Choice>
    <mc:Fallback xmlns="">
      <p:transition advTm="51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4" y="0"/>
            <a:ext cx="4093516" cy="707886"/>
          </a:xfrm>
          <a:prstGeom prst="rect">
            <a:avLst/>
          </a:prstGeom>
        </p:spPr>
        <p:txBody>
          <a:bodyPr wrap="square">
            <a:spAutoFit/>
          </a:bodyPr>
          <a:lstStyle/>
          <a:p>
            <a:pPr marL="180975" algn="just">
              <a:lnSpc>
                <a:spcPct val="125000"/>
              </a:lnSpc>
            </a:pPr>
            <a:r>
              <a:rPr lang="en-GB" sz="3200" b="1" dirty="0">
                <a:solidFill>
                  <a:srgbClr val="C00000"/>
                </a:solidFill>
                <a:effectLst>
                  <a:outerShdw blurRad="38100" dist="38100" dir="2700000" algn="tl">
                    <a:srgbClr val="000000">
                      <a:alpha val="43137"/>
                    </a:srgbClr>
                  </a:outerShdw>
                </a:effectLst>
                <a:latin typeface="+mj-lt"/>
                <a:ea typeface="Verdana" panose="020B0604030504040204" pitchFamily="34" charset="0"/>
                <a:cs typeface="Arial" panose="020B0604020202020204" pitchFamily="34" charset="0"/>
              </a:rPr>
              <a:t>the ILO Toolkit ...</a:t>
            </a:r>
          </a:p>
        </p:txBody>
      </p:sp>
      <p:sp>
        <p:nvSpPr>
          <p:cNvPr id="3" name="Rectangle 2"/>
          <p:cNvSpPr/>
          <p:nvPr/>
        </p:nvSpPr>
        <p:spPr>
          <a:xfrm>
            <a:off x="457200" y="3657600"/>
            <a:ext cx="7467600" cy="2158732"/>
          </a:xfrm>
          <a:prstGeom prst="rect">
            <a:avLst/>
          </a:prstGeom>
        </p:spPr>
        <p:txBody>
          <a:bodyPr wrap="square">
            <a:spAutoFit/>
          </a:bodyPr>
          <a:lstStyle/>
          <a:p>
            <a:pPr marL="342900" lvl="0" indent="-342900" algn="just">
              <a:lnSpc>
                <a:spcPct val="150000"/>
              </a:lnSpc>
              <a:spcBef>
                <a:spcPts val="2400"/>
              </a:spcBef>
              <a:spcAft>
                <a:spcPts val="12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It comes up with an apprenticeship training life cycle having 4 stages and illustrates a step by step approach.</a:t>
            </a:r>
          </a:p>
          <a:p>
            <a:pPr marL="342900" lvl="0" indent="-342900" algn="just">
              <a:lnSpc>
                <a:spcPct val="150000"/>
              </a:lnSpc>
              <a:spcBef>
                <a:spcPts val="2400"/>
              </a:spcBef>
              <a:spcAft>
                <a:spcPts val="1200"/>
              </a:spcAft>
              <a:buFont typeface="Arial" panose="020B0604020202020204" pitchFamily="34" charset="0"/>
              <a:buChar char="•"/>
            </a:pPr>
            <a:r>
              <a:rPr lang="en-GB" sz="2400" b="1" dirty="0">
                <a:solidFill>
                  <a:schemeClr val="bg1"/>
                </a:solidFill>
                <a:ea typeface="Verdana" panose="020B0604030504040204" pitchFamily="34" charset="0"/>
                <a:cs typeface="Arial" panose="020B0604020202020204" pitchFamily="34" charset="0"/>
              </a:rPr>
              <a:t>Its unique features are listed in the next slides</a:t>
            </a:r>
            <a:r>
              <a:rPr lang="fr-CH" sz="2400" b="1" dirty="0">
                <a:solidFill>
                  <a:schemeClr val="bg1"/>
                </a:solidFill>
                <a:ea typeface="Verdana" panose="020B0604030504040204" pitchFamily="34" charset="0"/>
                <a:cs typeface="Arial" panose="020B0604020202020204" pitchFamily="34" charset="0"/>
              </a:rPr>
              <a:t>.</a:t>
            </a:r>
            <a:endParaRPr lang="en-GB" sz="2400" b="1" dirty="0">
              <a:solidFill>
                <a:schemeClr val="bg1">
                  <a:lumMod val="50000"/>
                  <a:lumOff val="50000"/>
                </a:schemeClr>
              </a:solidFill>
              <a:ea typeface="Verdana" panose="020B0604030504040204" pitchFamily="34" charset="0"/>
              <a:cs typeface="Verdana" panose="020B0604030504040204" pitchFamily="34" charset="0"/>
            </a:endParaRPr>
          </a:p>
        </p:txBody>
      </p:sp>
      <p:pic>
        <p:nvPicPr>
          <p:cNvPr id="2050" name="Picture 2" descr="Emoj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
            <a:ext cx="3962400" cy="3324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2378048"/>
      </p:ext>
    </p:extLst>
  </p:cSld>
  <p:clrMapOvr>
    <a:masterClrMapping/>
  </p:clrMapOvr>
  <mc:AlternateContent xmlns:mc="http://schemas.openxmlformats.org/markup-compatibility/2006" xmlns:p14="http://schemas.microsoft.com/office/powerpoint/2010/main">
    <mc:Choice Requires="p14">
      <p:transition p14:dur="0" advTm="51945"/>
    </mc:Choice>
    <mc:Fallback xmlns="">
      <p:transition advTm="51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freeworldmaps.net/download/maps/politica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09" y="1482741"/>
            <a:ext cx="8305800" cy="51897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3A4B643-2717-4BC5-821B-41EAEA3687AB}" type="slidenum">
              <a:rPr lang="en-GB" smtClean="0">
                <a:solidFill>
                  <a:srgbClr val="00007F">
                    <a:tint val="75000"/>
                  </a:srgbClr>
                </a:solidFill>
              </a:rPr>
              <a:pPr/>
              <a:t>14</a:t>
            </a:fld>
            <a:endParaRPr lang="en-GB">
              <a:solidFill>
                <a:srgbClr val="00007F">
                  <a:tint val="75000"/>
                </a:srgbClr>
              </a:solidFill>
            </a:endParaRPr>
          </a:p>
        </p:txBody>
      </p:sp>
      <p:sp>
        <p:nvSpPr>
          <p:cNvPr id="5" name="Content Placeholder 4"/>
          <p:cNvSpPr>
            <a:spLocks noGrp="1"/>
          </p:cNvSpPr>
          <p:nvPr>
            <p:ph idx="1"/>
          </p:nvPr>
        </p:nvSpPr>
        <p:spPr/>
        <p:txBody>
          <a:bodyPr/>
          <a:lstStyle/>
          <a:p>
            <a:pPr marL="0" indent="0">
              <a:buNone/>
            </a:pPr>
            <a:r>
              <a:rPr lang="en-US" dirty="0"/>
              <a:t>		</a:t>
            </a:r>
          </a:p>
        </p:txBody>
      </p:sp>
      <p:sp>
        <p:nvSpPr>
          <p:cNvPr id="15" name="Lightning Bolt 14"/>
          <p:cNvSpPr/>
          <p:nvPr/>
        </p:nvSpPr>
        <p:spPr>
          <a:xfrm>
            <a:off x="5606217" y="328602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40" name="Lightning Bolt 39"/>
          <p:cNvSpPr/>
          <p:nvPr/>
        </p:nvSpPr>
        <p:spPr>
          <a:xfrm>
            <a:off x="3321950" y="4577566"/>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4" name="Title 4"/>
          <p:cNvSpPr txBox="1">
            <a:spLocks/>
          </p:cNvSpPr>
          <p:nvPr/>
        </p:nvSpPr>
        <p:spPr bwMode="auto">
          <a:xfrm>
            <a:off x="457199" y="41086"/>
            <a:ext cx="8336109" cy="1211962"/>
          </a:xfrm>
          <a:prstGeom prst="rect">
            <a:avLst/>
          </a:prstGeom>
          <a:no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The toolkit includes over 125 tools and guides from more than 40 countries</a:t>
            </a:r>
          </a:p>
        </p:txBody>
      </p:sp>
      <p:sp>
        <p:nvSpPr>
          <p:cNvPr id="48" name="Lightning Bolt 47"/>
          <p:cNvSpPr/>
          <p:nvPr/>
        </p:nvSpPr>
        <p:spPr>
          <a:xfrm>
            <a:off x="4475621" y="3683398"/>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5" name="Lightning Bolt 54"/>
          <p:cNvSpPr/>
          <p:nvPr/>
        </p:nvSpPr>
        <p:spPr>
          <a:xfrm>
            <a:off x="5416116" y="386318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6" name="Lightning Bolt 55"/>
          <p:cNvSpPr/>
          <p:nvPr/>
        </p:nvSpPr>
        <p:spPr>
          <a:xfrm>
            <a:off x="4308940" y="297510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7" name="Lightning Bolt 56"/>
          <p:cNvSpPr/>
          <p:nvPr/>
        </p:nvSpPr>
        <p:spPr>
          <a:xfrm>
            <a:off x="5008531" y="492551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8" name="Lightning Bolt 57"/>
          <p:cNvSpPr/>
          <p:nvPr/>
        </p:nvSpPr>
        <p:spPr>
          <a:xfrm>
            <a:off x="5328349" y="416051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9" name="Lightning Bolt 58"/>
          <p:cNvSpPr/>
          <p:nvPr/>
        </p:nvSpPr>
        <p:spPr>
          <a:xfrm>
            <a:off x="2854531" y="2171155"/>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0" name="Lightning Bolt 59"/>
          <p:cNvSpPr/>
          <p:nvPr/>
        </p:nvSpPr>
        <p:spPr>
          <a:xfrm>
            <a:off x="2914818" y="3529215"/>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1" name="Lightning Bolt 60"/>
          <p:cNvSpPr/>
          <p:nvPr/>
        </p:nvSpPr>
        <p:spPr>
          <a:xfrm>
            <a:off x="2104773" y="306303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2" name="Lightning Bolt 61"/>
          <p:cNvSpPr/>
          <p:nvPr/>
        </p:nvSpPr>
        <p:spPr>
          <a:xfrm>
            <a:off x="2365657" y="2552156"/>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3" name="Lightning Bolt 62"/>
          <p:cNvSpPr/>
          <p:nvPr/>
        </p:nvSpPr>
        <p:spPr>
          <a:xfrm>
            <a:off x="2406742" y="3663770"/>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4" name="Lightning Bolt 63"/>
          <p:cNvSpPr/>
          <p:nvPr/>
        </p:nvSpPr>
        <p:spPr>
          <a:xfrm>
            <a:off x="2337275" y="347609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6" name="Lightning Bolt 65"/>
          <p:cNvSpPr/>
          <p:nvPr/>
        </p:nvSpPr>
        <p:spPr>
          <a:xfrm>
            <a:off x="5332223" y="296829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7" name="Lightning Bolt 66"/>
          <p:cNvSpPr/>
          <p:nvPr/>
        </p:nvSpPr>
        <p:spPr>
          <a:xfrm>
            <a:off x="5258882" y="318238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8" name="Lightning Bolt 67"/>
          <p:cNvSpPr/>
          <p:nvPr/>
        </p:nvSpPr>
        <p:spPr>
          <a:xfrm>
            <a:off x="4979190" y="267143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69" name="Lightning Bolt 68"/>
          <p:cNvSpPr/>
          <p:nvPr/>
        </p:nvSpPr>
        <p:spPr>
          <a:xfrm>
            <a:off x="7550533" y="4803314"/>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0" name="Lightning Bolt 69"/>
          <p:cNvSpPr/>
          <p:nvPr/>
        </p:nvSpPr>
        <p:spPr>
          <a:xfrm>
            <a:off x="5995671" y="301466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1" name="Lightning Bolt 70"/>
          <p:cNvSpPr/>
          <p:nvPr/>
        </p:nvSpPr>
        <p:spPr>
          <a:xfrm>
            <a:off x="7094473" y="352183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2" name="Lightning Bolt 71"/>
          <p:cNvSpPr/>
          <p:nvPr/>
        </p:nvSpPr>
        <p:spPr>
          <a:xfrm>
            <a:off x="6719214" y="3050280"/>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3" name="Lightning Bolt 72"/>
          <p:cNvSpPr/>
          <p:nvPr/>
        </p:nvSpPr>
        <p:spPr>
          <a:xfrm>
            <a:off x="7162800" y="4201712"/>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4" name="Lightning Bolt 73"/>
          <p:cNvSpPr/>
          <p:nvPr/>
        </p:nvSpPr>
        <p:spPr>
          <a:xfrm>
            <a:off x="6356820" y="235508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5" name="Lightning Bolt 74"/>
          <p:cNvSpPr/>
          <p:nvPr/>
        </p:nvSpPr>
        <p:spPr>
          <a:xfrm>
            <a:off x="5926204" y="2776908"/>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6" name="Lightning Bolt 75"/>
          <p:cNvSpPr/>
          <p:nvPr/>
        </p:nvSpPr>
        <p:spPr>
          <a:xfrm>
            <a:off x="7620000" y="5486400"/>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7" name="Lightning Bolt 76"/>
          <p:cNvSpPr/>
          <p:nvPr/>
        </p:nvSpPr>
        <p:spPr>
          <a:xfrm>
            <a:off x="6612705" y="315422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8" name="Lightning Bolt 77"/>
          <p:cNvSpPr/>
          <p:nvPr/>
        </p:nvSpPr>
        <p:spPr>
          <a:xfrm>
            <a:off x="7087368" y="2623505"/>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79" name="Lightning Bolt 78"/>
          <p:cNvSpPr/>
          <p:nvPr/>
        </p:nvSpPr>
        <p:spPr>
          <a:xfrm>
            <a:off x="6287353" y="316963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0" name="Lightning Bolt 79"/>
          <p:cNvSpPr/>
          <p:nvPr/>
        </p:nvSpPr>
        <p:spPr>
          <a:xfrm>
            <a:off x="6495754" y="3700860"/>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1" name="Lightning Bolt 80"/>
          <p:cNvSpPr/>
          <p:nvPr/>
        </p:nvSpPr>
        <p:spPr>
          <a:xfrm>
            <a:off x="4948814" y="256382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2" name="Lightning Bolt 81"/>
          <p:cNvSpPr/>
          <p:nvPr/>
        </p:nvSpPr>
        <p:spPr>
          <a:xfrm>
            <a:off x="4779571" y="2459192"/>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3" name="Lightning Bolt 82"/>
          <p:cNvSpPr/>
          <p:nvPr/>
        </p:nvSpPr>
        <p:spPr>
          <a:xfrm>
            <a:off x="4613809" y="205599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4" name="Lightning Bolt 83"/>
          <p:cNvSpPr/>
          <p:nvPr/>
        </p:nvSpPr>
        <p:spPr>
          <a:xfrm>
            <a:off x="4788715" y="276946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5" name="Lightning Bolt 84"/>
          <p:cNvSpPr/>
          <p:nvPr/>
        </p:nvSpPr>
        <p:spPr>
          <a:xfrm>
            <a:off x="4643768" y="2222376"/>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6" name="Lightning Bolt 85"/>
          <p:cNvSpPr/>
          <p:nvPr/>
        </p:nvSpPr>
        <p:spPr>
          <a:xfrm>
            <a:off x="4342259" y="232106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7" name="Lightning Bolt 86"/>
          <p:cNvSpPr/>
          <p:nvPr/>
        </p:nvSpPr>
        <p:spPr>
          <a:xfrm>
            <a:off x="4453349" y="2290516"/>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8" name="Lightning Bolt 87"/>
          <p:cNvSpPr/>
          <p:nvPr/>
        </p:nvSpPr>
        <p:spPr>
          <a:xfrm>
            <a:off x="4666790" y="230874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89" name="Lightning Bolt 88"/>
          <p:cNvSpPr/>
          <p:nvPr/>
        </p:nvSpPr>
        <p:spPr>
          <a:xfrm>
            <a:off x="4899579" y="242963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90" name="Lightning Bolt 89"/>
          <p:cNvSpPr/>
          <p:nvPr/>
        </p:nvSpPr>
        <p:spPr>
          <a:xfrm>
            <a:off x="4617374" y="189771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91" name="Lightning Bolt 90"/>
          <p:cNvSpPr/>
          <p:nvPr/>
        </p:nvSpPr>
        <p:spPr>
          <a:xfrm>
            <a:off x="4404368" y="2627736"/>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92" name="Lightning Bolt 91"/>
          <p:cNvSpPr/>
          <p:nvPr/>
        </p:nvSpPr>
        <p:spPr>
          <a:xfrm>
            <a:off x="4657742" y="2494973"/>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46" name="Lightning Bolt 45"/>
          <p:cNvSpPr/>
          <p:nvPr/>
        </p:nvSpPr>
        <p:spPr>
          <a:xfrm>
            <a:off x="7485967" y="3581509"/>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47" name="Lightning Bolt 46"/>
          <p:cNvSpPr/>
          <p:nvPr/>
        </p:nvSpPr>
        <p:spPr>
          <a:xfrm>
            <a:off x="6356820" y="2968294"/>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49" name="Lightning Bolt 48"/>
          <p:cNvSpPr/>
          <p:nvPr/>
        </p:nvSpPr>
        <p:spPr>
          <a:xfrm>
            <a:off x="6549971" y="3013502"/>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0" name="Lightning Bolt 49"/>
          <p:cNvSpPr/>
          <p:nvPr/>
        </p:nvSpPr>
        <p:spPr>
          <a:xfrm>
            <a:off x="4307216" y="2731107"/>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1" name="Lightning Bolt 50"/>
          <p:cNvSpPr/>
          <p:nvPr/>
        </p:nvSpPr>
        <p:spPr>
          <a:xfrm>
            <a:off x="4481193" y="2484110"/>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
        <p:nvSpPr>
          <p:cNvPr id="52" name="Lightning Bolt 51"/>
          <p:cNvSpPr/>
          <p:nvPr/>
        </p:nvSpPr>
        <p:spPr>
          <a:xfrm>
            <a:off x="4578786" y="2331321"/>
            <a:ext cx="138934" cy="119351"/>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rgbClr val="C00000"/>
              </a:solidFill>
            </a:endParaRPr>
          </a:p>
        </p:txBody>
      </p:sp>
    </p:spTree>
    <p:extLst>
      <p:ext uri="{BB962C8B-B14F-4D97-AF65-F5344CB8AC3E}">
        <p14:creationId xmlns:p14="http://schemas.microsoft.com/office/powerpoint/2010/main" val="1797578738"/>
      </p:ext>
    </p:extLst>
  </p:cSld>
  <p:clrMapOvr>
    <a:masterClrMapping/>
  </p:clrMapOvr>
  <mc:AlternateContent xmlns:mc="http://schemas.openxmlformats.org/markup-compatibility/2006" xmlns:p14="http://schemas.microsoft.com/office/powerpoint/2010/main">
    <mc:Choice Requires="p14">
      <p:transition p14:dur="0" advTm="20304"/>
    </mc:Choice>
    <mc:Fallback xmlns="">
      <p:transition advTm="20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0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0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00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anim calcmode="lin" valueType="num">
                                      <p:cBhvr>
                                        <p:cTn id="63" dur="1000" fill="hold"/>
                                        <p:tgtEl>
                                          <p:spTgt spid="63"/>
                                        </p:tgtEl>
                                        <p:attrNameLst>
                                          <p:attrName>ppt_x</p:attrName>
                                        </p:attrNameLst>
                                      </p:cBhvr>
                                      <p:tavLst>
                                        <p:tav tm="0">
                                          <p:val>
                                            <p:strVal val="#ppt_x"/>
                                          </p:val>
                                        </p:tav>
                                        <p:tav tm="100000">
                                          <p:val>
                                            <p:strVal val="#ppt_x"/>
                                          </p:val>
                                        </p:tav>
                                      </p:tavLst>
                                    </p:anim>
                                    <p:anim calcmode="lin" valueType="num">
                                      <p:cBhvr>
                                        <p:cTn id="64" dur="1000" fill="hold"/>
                                        <p:tgtEl>
                                          <p:spTgt spid="6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00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00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1000"/>
                                        <p:tgtEl>
                                          <p:spTgt spid="67"/>
                                        </p:tgtEl>
                                      </p:cBhvr>
                                    </p:animEffect>
                                    <p:anim calcmode="lin" valueType="num">
                                      <p:cBhvr>
                                        <p:cTn id="78" dur="1000" fill="hold"/>
                                        <p:tgtEl>
                                          <p:spTgt spid="67"/>
                                        </p:tgtEl>
                                        <p:attrNameLst>
                                          <p:attrName>ppt_x</p:attrName>
                                        </p:attrNameLst>
                                      </p:cBhvr>
                                      <p:tavLst>
                                        <p:tav tm="0">
                                          <p:val>
                                            <p:strVal val="#ppt_x"/>
                                          </p:val>
                                        </p:tav>
                                        <p:tav tm="100000">
                                          <p:val>
                                            <p:strVal val="#ppt_x"/>
                                          </p:val>
                                        </p:tav>
                                      </p:tavLst>
                                    </p:anim>
                                    <p:anim calcmode="lin" valueType="num">
                                      <p:cBhvr>
                                        <p:cTn id="79" dur="1000" fill="hold"/>
                                        <p:tgtEl>
                                          <p:spTgt spid="6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00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1000"/>
                                        <p:tgtEl>
                                          <p:spTgt spid="69"/>
                                        </p:tgtEl>
                                      </p:cBhvr>
                                    </p:animEffect>
                                    <p:anim calcmode="lin" valueType="num">
                                      <p:cBhvr>
                                        <p:cTn id="88" dur="1000" fill="hold"/>
                                        <p:tgtEl>
                                          <p:spTgt spid="69"/>
                                        </p:tgtEl>
                                        <p:attrNameLst>
                                          <p:attrName>ppt_x</p:attrName>
                                        </p:attrNameLst>
                                      </p:cBhvr>
                                      <p:tavLst>
                                        <p:tav tm="0">
                                          <p:val>
                                            <p:strVal val="#ppt_x"/>
                                          </p:val>
                                        </p:tav>
                                        <p:tav tm="100000">
                                          <p:val>
                                            <p:strVal val="#ppt_x"/>
                                          </p:val>
                                        </p:tav>
                                      </p:tavLst>
                                    </p:anim>
                                    <p:anim calcmode="lin" valueType="num">
                                      <p:cBhvr>
                                        <p:cTn id="89" dur="1000" fill="hold"/>
                                        <p:tgtEl>
                                          <p:spTgt spid="6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100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1000"/>
                                        <p:tgtEl>
                                          <p:spTgt spid="70"/>
                                        </p:tgtEl>
                                      </p:cBhvr>
                                    </p:animEffect>
                                    <p:anim calcmode="lin" valueType="num">
                                      <p:cBhvr>
                                        <p:cTn id="93" dur="1000" fill="hold"/>
                                        <p:tgtEl>
                                          <p:spTgt spid="70"/>
                                        </p:tgtEl>
                                        <p:attrNameLst>
                                          <p:attrName>ppt_x</p:attrName>
                                        </p:attrNameLst>
                                      </p:cBhvr>
                                      <p:tavLst>
                                        <p:tav tm="0">
                                          <p:val>
                                            <p:strVal val="#ppt_x"/>
                                          </p:val>
                                        </p:tav>
                                        <p:tav tm="100000">
                                          <p:val>
                                            <p:strVal val="#ppt_x"/>
                                          </p:val>
                                        </p:tav>
                                      </p:tavLst>
                                    </p:anim>
                                    <p:anim calcmode="lin" valueType="num">
                                      <p:cBhvr>
                                        <p:cTn id="94" dur="1000" fill="hold"/>
                                        <p:tgtEl>
                                          <p:spTgt spid="7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100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100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100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1000"/>
                                        <p:tgtEl>
                                          <p:spTgt spid="73"/>
                                        </p:tgtEl>
                                      </p:cBhvr>
                                    </p:animEffect>
                                    <p:anim calcmode="lin" valueType="num">
                                      <p:cBhvr>
                                        <p:cTn id="108" dur="1000" fill="hold"/>
                                        <p:tgtEl>
                                          <p:spTgt spid="73"/>
                                        </p:tgtEl>
                                        <p:attrNameLst>
                                          <p:attrName>ppt_x</p:attrName>
                                        </p:attrNameLst>
                                      </p:cBhvr>
                                      <p:tavLst>
                                        <p:tav tm="0">
                                          <p:val>
                                            <p:strVal val="#ppt_x"/>
                                          </p:val>
                                        </p:tav>
                                        <p:tav tm="100000">
                                          <p:val>
                                            <p:strVal val="#ppt_x"/>
                                          </p:val>
                                        </p:tav>
                                      </p:tavLst>
                                    </p:anim>
                                    <p:anim calcmode="lin" valueType="num">
                                      <p:cBhvr>
                                        <p:cTn id="109" dur="1000" fill="hold"/>
                                        <p:tgtEl>
                                          <p:spTgt spid="73"/>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100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1000"/>
                                        <p:tgtEl>
                                          <p:spTgt spid="74"/>
                                        </p:tgtEl>
                                      </p:cBhvr>
                                    </p:animEffect>
                                    <p:anim calcmode="lin" valueType="num">
                                      <p:cBhvr>
                                        <p:cTn id="113" dur="1000" fill="hold"/>
                                        <p:tgtEl>
                                          <p:spTgt spid="74"/>
                                        </p:tgtEl>
                                        <p:attrNameLst>
                                          <p:attrName>ppt_x</p:attrName>
                                        </p:attrNameLst>
                                      </p:cBhvr>
                                      <p:tavLst>
                                        <p:tav tm="0">
                                          <p:val>
                                            <p:strVal val="#ppt_x"/>
                                          </p:val>
                                        </p:tav>
                                        <p:tav tm="100000">
                                          <p:val>
                                            <p:strVal val="#ppt_x"/>
                                          </p:val>
                                        </p:tav>
                                      </p:tavLst>
                                    </p:anim>
                                    <p:anim calcmode="lin" valueType="num">
                                      <p:cBhvr>
                                        <p:cTn id="114" dur="1000" fill="hold"/>
                                        <p:tgtEl>
                                          <p:spTgt spid="7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100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1000"/>
                                        <p:tgtEl>
                                          <p:spTgt spid="75"/>
                                        </p:tgtEl>
                                      </p:cBhvr>
                                    </p:animEffect>
                                    <p:anim calcmode="lin" valueType="num">
                                      <p:cBhvr>
                                        <p:cTn id="118" dur="1000" fill="hold"/>
                                        <p:tgtEl>
                                          <p:spTgt spid="75"/>
                                        </p:tgtEl>
                                        <p:attrNameLst>
                                          <p:attrName>ppt_x</p:attrName>
                                        </p:attrNameLst>
                                      </p:cBhvr>
                                      <p:tavLst>
                                        <p:tav tm="0">
                                          <p:val>
                                            <p:strVal val="#ppt_x"/>
                                          </p:val>
                                        </p:tav>
                                        <p:tav tm="100000">
                                          <p:val>
                                            <p:strVal val="#ppt_x"/>
                                          </p:val>
                                        </p:tav>
                                      </p:tavLst>
                                    </p:anim>
                                    <p:anim calcmode="lin" valueType="num">
                                      <p:cBhvr>
                                        <p:cTn id="119" dur="1000" fill="hold"/>
                                        <p:tgtEl>
                                          <p:spTgt spid="75"/>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100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1000"/>
                                        <p:tgtEl>
                                          <p:spTgt spid="76"/>
                                        </p:tgtEl>
                                      </p:cBhvr>
                                    </p:animEffect>
                                    <p:anim calcmode="lin" valueType="num">
                                      <p:cBhvr>
                                        <p:cTn id="123" dur="1000" fill="hold"/>
                                        <p:tgtEl>
                                          <p:spTgt spid="76"/>
                                        </p:tgtEl>
                                        <p:attrNameLst>
                                          <p:attrName>ppt_x</p:attrName>
                                        </p:attrNameLst>
                                      </p:cBhvr>
                                      <p:tavLst>
                                        <p:tav tm="0">
                                          <p:val>
                                            <p:strVal val="#ppt_x"/>
                                          </p:val>
                                        </p:tav>
                                        <p:tav tm="100000">
                                          <p:val>
                                            <p:strVal val="#ppt_x"/>
                                          </p:val>
                                        </p:tav>
                                      </p:tavLst>
                                    </p:anim>
                                    <p:anim calcmode="lin" valueType="num">
                                      <p:cBhvr>
                                        <p:cTn id="124" dur="1000" fill="hold"/>
                                        <p:tgtEl>
                                          <p:spTgt spid="76"/>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100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1000"/>
                                        <p:tgtEl>
                                          <p:spTgt spid="77"/>
                                        </p:tgtEl>
                                      </p:cBhvr>
                                    </p:animEffect>
                                    <p:anim calcmode="lin" valueType="num">
                                      <p:cBhvr>
                                        <p:cTn id="128" dur="1000" fill="hold"/>
                                        <p:tgtEl>
                                          <p:spTgt spid="77"/>
                                        </p:tgtEl>
                                        <p:attrNameLst>
                                          <p:attrName>ppt_x</p:attrName>
                                        </p:attrNameLst>
                                      </p:cBhvr>
                                      <p:tavLst>
                                        <p:tav tm="0">
                                          <p:val>
                                            <p:strVal val="#ppt_x"/>
                                          </p:val>
                                        </p:tav>
                                        <p:tav tm="100000">
                                          <p:val>
                                            <p:strVal val="#ppt_x"/>
                                          </p:val>
                                        </p:tav>
                                      </p:tavLst>
                                    </p:anim>
                                    <p:anim calcmode="lin" valueType="num">
                                      <p:cBhvr>
                                        <p:cTn id="129" dur="1000" fill="hold"/>
                                        <p:tgtEl>
                                          <p:spTgt spid="77"/>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1000"/>
                                  </p:stCondLst>
                                  <p:childTnLst>
                                    <p:set>
                                      <p:cBhvr>
                                        <p:cTn id="131" dur="1" fill="hold">
                                          <p:stCondLst>
                                            <p:cond delay="0"/>
                                          </p:stCondLst>
                                        </p:cTn>
                                        <p:tgtEl>
                                          <p:spTgt spid="78"/>
                                        </p:tgtEl>
                                        <p:attrNameLst>
                                          <p:attrName>style.visibility</p:attrName>
                                        </p:attrNameLst>
                                      </p:cBhvr>
                                      <p:to>
                                        <p:strVal val="visible"/>
                                      </p:to>
                                    </p:set>
                                    <p:animEffect transition="in" filter="fade">
                                      <p:cBhvr>
                                        <p:cTn id="132" dur="1000"/>
                                        <p:tgtEl>
                                          <p:spTgt spid="78"/>
                                        </p:tgtEl>
                                      </p:cBhvr>
                                    </p:animEffect>
                                    <p:anim calcmode="lin" valueType="num">
                                      <p:cBhvr>
                                        <p:cTn id="133" dur="1000" fill="hold"/>
                                        <p:tgtEl>
                                          <p:spTgt spid="78"/>
                                        </p:tgtEl>
                                        <p:attrNameLst>
                                          <p:attrName>ppt_x</p:attrName>
                                        </p:attrNameLst>
                                      </p:cBhvr>
                                      <p:tavLst>
                                        <p:tav tm="0">
                                          <p:val>
                                            <p:strVal val="#ppt_x"/>
                                          </p:val>
                                        </p:tav>
                                        <p:tav tm="100000">
                                          <p:val>
                                            <p:strVal val="#ppt_x"/>
                                          </p:val>
                                        </p:tav>
                                      </p:tavLst>
                                    </p:anim>
                                    <p:anim calcmode="lin" valueType="num">
                                      <p:cBhvr>
                                        <p:cTn id="134" dur="1000" fill="hold"/>
                                        <p:tgtEl>
                                          <p:spTgt spid="78"/>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1000"/>
                                  </p:stCondLst>
                                  <p:childTnLst>
                                    <p:set>
                                      <p:cBhvr>
                                        <p:cTn id="136" dur="1" fill="hold">
                                          <p:stCondLst>
                                            <p:cond delay="0"/>
                                          </p:stCondLst>
                                        </p:cTn>
                                        <p:tgtEl>
                                          <p:spTgt spid="79"/>
                                        </p:tgtEl>
                                        <p:attrNameLst>
                                          <p:attrName>style.visibility</p:attrName>
                                        </p:attrNameLst>
                                      </p:cBhvr>
                                      <p:to>
                                        <p:strVal val="visible"/>
                                      </p:to>
                                    </p:set>
                                    <p:animEffect transition="in" filter="fade">
                                      <p:cBhvr>
                                        <p:cTn id="137" dur="1000"/>
                                        <p:tgtEl>
                                          <p:spTgt spid="79"/>
                                        </p:tgtEl>
                                      </p:cBhvr>
                                    </p:animEffect>
                                    <p:anim calcmode="lin" valueType="num">
                                      <p:cBhvr>
                                        <p:cTn id="138" dur="1000" fill="hold"/>
                                        <p:tgtEl>
                                          <p:spTgt spid="79"/>
                                        </p:tgtEl>
                                        <p:attrNameLst>
                                          <p:attrName>ppt_x</p:attrName>
                                        </p:attrNameLst>
                                      </p:cBhvr>
                                      <p:tavLst>
                                        <p:tav tm="0">
                                          <p:val>
                                            <p:strVal val="#ppt_x"/>
                                          </p:val>
                                        </p:tav>
                                        <p:tav tm="100000">
                                          <p:val>
                                            <p:strVal val="#ppt_x"/>
                                          </p:val>
                                        </p:tav>
                                      </p:tavLst>
                                    </p:anim>
                                    <p:anim calcmode="lin" valueType="num">
                                      <p:cBhvr>
                                        <p:cTn id="139" dur="1000" fill="hold"/>
                                        <p:tgtEl>
                                          <p:spTgt spid="79"/>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1000"/>
                                  </p:stCondLst>
                                  <p:childTnLst>
                                    <p:set>
                                      <p:cBhvr>
                                        <p:cTn id="141" dur="1" fill="hold">
                                          <p:stCondLst>
                                            <p:cond delay="0"/>
                                          </p:stCondLst>
                                        </p:cTn>
                                        <p:tgtEl>
                                          <p:spTgt spid="80"/>
                                        </p:tgtEl>
                                        <p:attrNameLst>
                                          <p:attrName>style.visibility</p:attrName>
                                        </p:attrNameLst>
                                      </p:cBhvr>
                                      <p:to>
                                        <p:strVal val="visible"/>
                                      </p:to>
                                    </p:set>
                                    <p:animEffect transition="in" filter="fade">
                                      <p:cBhvr>
                                        <p:cTn id="142" dur="1000"/>
                                        <p:tgtEl>
                                          <p:spTgt spid="80"/>
                                        </p:tgtEl>
                                      </p:cBhvr>
                                    </p:animEffect>
                                    <p:anim calcmode="lin" valueType="num">
                                      <p:cBhvr>
                                        <p:cTn id="143" dur="1000" fill="hold"/>
                                        <p:tgtEl>
                                          <p:spTgt spid="80"/>
                                        </p:tgtEl>
                                        <p:attrNameLst>
                                          <p:attrName>ppt_x</p:attrName>
                                        </p:attrNameLst>
                                      </p:cBhvr>
                                      <p:tavLst>
                                        <p:tav tm="0">
                                          <p:val>
                                            <p:strVal val="#ppt_x"/>
                                          </p:val>
                                        </p:tav>
                                        <p:tav tm="100000">
                                          <p:val>
                                            <p:strVal val="#ppt_x"/>
                                          </p:val>
                                        </p:tav>
                                      </p:tavLst>
                                    </p:anim>
                                    <p:anim calcmode="lin" valueType="num">
                                      <p:cBhvr>
                                        <p:cTn id="144" dur="1000" fill="hold"/>
                                        <p:tgtEl>
                                          <p:spTgt spid="80"/>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1000"/>
                                  </p:stCondLst>
                                  <p:childTnLst>
                                    <p:set>
                                      <p:cBhvr>
                                        <p:cTn id="146" dur="1" fill="hold">
                                          <p:stCondLst>
                                            <p:cond delay="0"/>
                                          </p:stCondLst>
                                        </p:cTn>
                                        <p:tgtEl>
                                          <p:spTgt spid="81"/>
                                        </p:tgtEl>
                                        <p:attrNameLst>
                                          <p:attrName>style.visibility</p:attrName>
                                        </p:attrNameLst>
                                      </p:cBhvr>
                                      <p:to>
                                        <p:strVal val="visible"/>
                                      </p:to>
                                    </p:set>
                                    <p:animEffect transition="in" filter="fade">
                                      <p:cBhvr>
                                        <p:cTn id="147" dur="1000"/>
                                        <p:tgtEl>
                                          <p:spTgt spid="81"/>
                                        </p:tgtEl>
                                      </p:cBhvr>
                                    </p:animEffect>
                                    <p:anim calcmode="lin" valueType="num">
                                      <p:cBhvr>
                                        <p:cTn id="148" dur="1000" fill="hold"/>
                                        <p:tgtEl>
                                          <p:spTgt spid="81"/>
                                        </p:tgtEl>
                                        <p:attrNameLst>
                                          <p:attrName>ppt_x</p:attrName>
                                        </p:attrNameLst>
                                      </p:cBhvr>
                                      <p:tavLst>
                                        <p:tav tm="0">
                                          <p:val>
                                            <p:strVal val="#ppt_x"/>
                                          </p:val>
                                        </p:tav>
                                        <p:tav tm="100000">
                                          <p:val>
                                            <p:strVal val="#ppt_x"/>
                                          </p:val>
                                        </p:tav>
                                      </p:tavLst>
                                    </p:anim>
                                    <p:anim calcmode="lin" valueType="num">
                                      <p:cBhvr>
                                        <p:cTn id="149" dur="1000" fill="hold"/>
                                        <p:tgtEl>
                                          <p:spTgt spid="81"/>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1000"/>
                                  </p:stCondLst>
                                  <p:childTnLst>
                                    <p:set>
                                      <p:cBhvr>
                                        <p:cTn id="151" dur="1" fill="hold">
                                          <p:stCondLst>
                                            <p:cond delay="0"/>
                                          </p:stCondLst>
                                        </p:cTn>
                                        <p:tgtEl>
                                          <p:spTgt spid="82"/>
                                        </p:tgtEl>
                                        <p:attrNameLst>
                                          <p:attrName>style.visibility</p:attrName>
                                        </p:attrNameLst>
                                      </p:cBhvr>
                                      <p:to>
                                        <p:strVal val="visible"/>
                                      </p:to>
                                    </p:set>
                                    <p:animEffect transition="in" filter="fade">
                                      <p:cBhvr>
                                        <p:cTn id="152" dur="1000"/>
                                        <p:tgtEl>
                                          <p:spTgt spid="82"/>
                                        </p:tgtEl>
                                      </p:cBhvr>
                                    </p:animEffect>
                                    <p:anim calcmode="lin" valueType="num">
                                      <p:cBhvr>
                                        <p:cTn id="153" dur="1000" fill="hold"/>
                                        <p:tgtEl>
                                          <p:spTgt spid="82"/>
                                        </p:tgtEl>
                                        <p:attrNameLst>
                                          <p:attrName>ppt_x</p:attrName>
                                        </p:attrNameLst>
                                      </p:cBhvr>
                                      <p:tavLst>
                                        <p:tav tm="0">
                                          <p:val>
                                            <p:strVal val="#ppt_x"/>
                                          </p:val>
                                        </p:tav>
                                        <p:tav tm="100000">
                                          <p:val>
                                            <p:strVal val="#ppt_x"/>
                                          </p:val>
                                        </p:tav>
                                      </p:tavLst>
                                    </p:anim>
                                    <p:anim calcmode="lin" valueType="num">
                                      <p:cBhvr>
                                        <p:cTn id="154" dur="1000" fill="hold"/>
                                        <p:tgtEl>
                                          <p:spTgt spid="82"/>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1000"/>
                                  </p:stCondLst>
                                  <p:childTnLst>
                                    <p:set>
                                      <p:cBhvr>
                                        <p:cTn id="156" dur="1" fill="hold">
                                          <p:stCondLst>
                                            <p:cond delay="0"/>
                                          </p:stCondLst>
                                        </p:cTn>
                                        <p:tgtEl>
                                          <p:spTgt spid="83"/>
                                        </p:tgtEl>
                                        <p:attrNameLst>
                                          <p:attrName>style.visibility</p:attrName>
                                        </p:attrNameLst>
                                      </p:cBhvr>
                                      <p:to>
                                        <p:strVal val="visible"/>
                                      </p:to>
                                    </p:set>
                                    <p:animEffect transition="in" filter="fade">
                                      <p:cBhvr>
                                        <p:cTn id="157" dur="1000"/>
                                        <p:tgtEl>
                                          <p:spTgt spid="83"/>
                                        </p:tgtEl>
                                      </p:cBhvr>
                                    </p:animEffect>
                                    <p:anim calcmode="lin" valueType="num">
                                      <p:cBhvr>
                                        <p:cTn id="158" dur="1000" fill="hold"/>
                                        <p:tgtEl>
                                          <p:spTgt spid="83"/>
                                        </p:tgtEl>
                                        <p:attrNameLst>
                                          <p:attrName>ppt_x</p:attrName>
                                        </p:attrNameLst>
                                      </p:cBhvr>
                                      <p:tavLst>
                                        <p:tav tm="0">
                                          <p:val>
                                            <p:strVal val="#ppt_x"/>
                                          </p:val>
                                        </p:tav>
                                        <p:tav tm="100000">
                                          <p:val>
                                            <p:strVal val="#ppt_x"/>
                                          </p:val>
                                        </p:tav>
                                      </p:tavLst>
                                    </p:anim>
                                    <p:anim calcmode="lin" valueType="num">
                                      <p:cBhvr>
                                        <p:cTn id="159" dur="1000" fill="hold"/>
                                        <p:tgtEl>
                                          <p:spTgt spid="83"/>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1000"/>
                                  </p:stCondLst>
                                  <p:childTnLst>
                                    <p:set>
                                      <p:cBhvr>
                                        <p:cTn id="161" dur="1" fill="hold">
                                          <p:stCondLst>
                                            <p:cond delay="0"/>
                                          </p:stCondLst>
                                        </p:cTn>
                                        <p:tgtEl>
                                          <p:spTgt spid="84"/>
                                        </p:tgtEl>
                                        <p:attrNameLst>
                                          <p:attrName>style.visibility</p:attrName>
                                        </p:attrNameLst>
                                      </p:cBhvr>
                                      <p:to>
                                        <p:strVal val="visible"/>
                                      </p:to>
                                    </p:set>
                                    <p:animEffect transition="in" filter="fade">
                                      <p:cBhvr>
                                        <p:cTn id="162" dur="1000"/>
                                        <p:tgtEl>
                                          <p:spTgt spid="84"/>
                                        </p:tgtEl>
                                      </p:cBhvr>
                                    </p:animEffect>
                                    <p:anim calcmode="lin" valueType="num">
                                      <p:cBhvr>
                                        <p:cTn id="163" dur="1000" fill="hold"/>
                                        <p:tgtEl>
                                          <p:spTgt spid="84"/>
                                        </p:tgtEl>
                                        <p:attrNameLst>
                                          <p:attrName>ppt_x</p:attrName>
                                        </p:attrNameLst>
                                      </p:cBhvr>
                                      <p:tavLst>
                                        <p:tav tm="0">
                                          <p:val>
                                            <p:strVal val="#ppt_x"/>
                                          </p:val>
                                        </p:tav>
                                        <p:tav tm="100000">
                                          <p:val>
                                            <p:strVal val="#ppt_x"/>
                                          </p:val>
                                        </p:tav>
                                      </p:tavLst>
                                    </p:anim>
                                    <p:anim calcmode="lin" valueType="num">
                                      <p:cBhvr>
                                        <p:cTn id="164" dur="1000" fill="hold"/>
                                        <p:tgtEl>
                                          <p:spTgt spid="8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1000"/>
                                  </p:stCondLst>
                                  <p:childTnLst>
                                    <p:set>
                                      <p:cBhvr>
                                        <p:cTn id="166" dur="1" fill="hold">
                                          <p:stCondLst>
                                            <p:cond delay="0"/>
                                          </p:stCondLst>
                                        </p:cTn>
                                        <p:tgtEl>
                                          <p:spTgt spid="85"/>
                                        </p:tgtEl>
                                        <p:attrNameLst>
                                          <p:attrName>style.visibility</p:attrName>
                                        </p:attrNameLst>
                                      </p:cBhvr>
                                      <p:to>
                                        <p:strVal val="visible"/>
                                      </p:to>
                                    </p:set>
                                    <p:animEffect transition="in" filter="fade">
                                      <p:cBhvr>
                                        <p:cTn id="167" dur="1000"/>
                                        <p:tgtEl>
                                          <p:spTgt spid="85"/>
                                        </p:tgtEl>
                                      </p:cBhvr>
                                    </p:animEffect>
                                    <p:anim calcmode="lin" valueType="num">
                                      <p:cBhvr>
                                        <p:cTn id="168" dur="1000" fill="hold"/>
                                        <p:tgtEl>
                                          <p:spTgt spid="85"/>
                                        </p:tgtEl>
                                        <p:attrNameLst>
                                          <p:attrName>ppt_x</p:attrName>
                                        </p:attrNameLst>
                                      </p:cBhvr>
                                      <p:tavLst>
                                        <p:tav tm="0">
                                          <p:val>
                                            <p:strVal val="#ppt_x"/>
                                          </p:val>
                                        </p:tav>
                                        <p:tav tm="100000">
                                          <p:val>
                                            <p:strVal val="#ppt_x"/>
                                          </p:val>
                                        </p:tav>
                                      </p:tavLst>
                                    </p:anim>
                                    <p:anim calcmode="lin" valueType="num">
                                      <p:cBhvr>
                                        <p:cTn id="169" dur="1000" fill="hold"/>
                                        <p:tgtEl>
                                          <p:spTgt spid="85"/>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1000"/>
                                  </p:stCondLst>
                                  <p:childTnLst>
                                    <p:set>
                                      <p:cBhvr>
                                        <p:cTn id="171" dur="1" fill="hold">
                                          <p:stCondLst>
                                            <p:cond delay="0"/>
                                          </p:stCondLst>
                                        </p:cTn>
                                        <p:tgtEl>
                                          <p:spTgt spid="86"/>
                                        </p:tgtEl>
                                        <p:attrNameLst>
                                          <p:attrName>style.visibility</p:attrName>
                                        </p:attrNameLst>
                                      </p:cBhvr>
                                      <p:to>
                                        <p:strVal val="visible"/>
                                      </p:to>
                                    </p:set>
                                    <p:animEffect transition="in" filter="fade">
                                      <p:cBhvr>
                                        <p:cTn id="172" dur="1000"/>
                                        <p:tgtEl>
                                          <p:spTgt spid="86"/>
                                        </p:tgtEl>
                                      </p:cBhvr>
                                    </p:animEffect>
                                    <p:anim calcmode="lin" valueType="num">
                                      <p:cBhvr>
                                        <p:cTn id="173" dur="1000" fill="hold"/>
                                        <p:tgtEl>
                                          <p:spTgt spid="86"/>
                                        </p:tgtEl>
                                        <p:attrNameLst>
                                          <p:attrName>ppt_x</p:attrName>
                                        </p:attrNameLst>
                                      </p:cBhvr>
                                      <p:tavLst>
                                        <p:tav tm="0">
                                          <p:val>
                                            <p:strVal val="#ppt_x"/>
                                          </p:val>
                                        </p:tav>
                                        <p:tav tm="100000">
                                          <p:val>
                                            <p:strVal val="#ppt_x"/>
                                          </p:val>
                                        </p:tav>
                                      </p:tavLst>
                                    </p:anim>
                                    <p:anim calcmode="lin" valueType="num">
                                      <p:cBhvr>
                                        <p:cTn id="174" dur="1000" fill="hold"/>
                                        <p:tgtEl>
                                          <p:spTgt spid="86"/>
                                        </p:tgtEl>
                                        <p:attrNameLst>
                                          <p:attrName>ppt_y</p:attrName>
                                        </p:attrNameLst>
                                      </p:cBhvr>
                                      <p:tavLst>
                                        <p:tav tm="0">
                                          <p:val>
                                            <p:strVal val="#ppt_y-.1"/>
                                          </p:val>
                                        </p:tav>
                                        <p:tav tm="100000">
                                          <p:val>
                                            <p:strVal val="#ppt_y"/>
                                          </p:val>
                                        </p:tav>
                                      </p:tavLst>
                                    </p:anim>
                                  </p:childTnLst>
                                </p:cTn>
                              </p:par>
                              <p:par>
                                <p:cTn id="175" presetID="47" presetClass="entr" presetSubtype="0" fill="hold" grpId="0" nodeType="withEffect">
                                  <p:stCondLst>
                                    <p:cond delay="1000"/>
                                  </p:stCondLst>
                                  <p:childTnLst>
                                    <p:set>
                                      <p:cBhvr>
                                        <p:cTn id="176" dur="1" fill="hold">
                                          <p:stCondLst>
                                            <p:cond delay="0"/>
                                          </p:stCondLst>
                                        </p:cTn>
                                        <p:tgtEl>
                                          <p:spTgt spid="87"/>
                                        </p:tgtEl>
                                        <p:attrNameLst>
                                          <p:attrName>style.visibility</p:attrName>
                                        </p:attrNameLst>
                                      </p:cBhvr>
                                      <p:to>
                                        <p:strVal val="visible"/>
                                      </p:to>
                                    </p:set>
                                    <p:animEffect transition="in" filter="fade">
                                      <p:cBhvr>
                                        <p:cTn id="177" dur="1000"/>
                                        <p:tgtEl>
                                          <p:spTgt spid="87"/>
                                        </p:tgtEl>
                                      </p:cBhvr>
                                    </p:animEffect>
                                    <p:anim calcmode="lin" valueType="num">
                                      <p:cBhvr>
                                        <p:cTn id="178" dur="1000" fill="hold"/>
                                        <p:tgtEl>
                                          <p:spTgt spid="87"/>
                                        </p:tgtEl>
                                        <p:attrNameLst>
                                          <p:attrName>ppt_x</p:attrName>
                                        </p:attrNameLst>
                                      </p:cBhvr>
                                      <p:tavLst>
                                        <p:tav tm="0">
                                          <p:val>
                                            <p:strVal val="#ppt_x"/>
                                          </p:val>
                                        </p:tav>
                                        <p:tav tm="100000">
                                          <p:val>
                                            <p:strVal val="#ppt_x"/>
                                          </p:val>
                                        </p:tav>
                                      </p:tavLst>
                                    </p:anim>
                                    <p:anim calcmode="lin" valueType="num">
                                      <p:cBhvr>
                                        <p:cTn id="179" dur="1000" fill="hold"/>
                                        <p:tgtEl>
                                          <p:spTgt spid="87"/>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100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1000"/>
                                        <p:tgtEl>
                                          <p:spTgt spid="88"/>
                                        </p:tgtEl>
                                      </p:cBhvr>
                                    </p:animEffect>
                                    <p:anim calcmode="lin" valueType="num">
                                      <p:cBhvr>
                                        <p:cTn id="183" dur="1000" fill="hold"/>
                                        <p:tgtEl>
                                          <p:spTgt spid="88"/>
                                        </p:tgtEl>
                                        <p:attrNameLst>
                                          <p:attrName>ppt_x</p:attrName>
                                        </p:attrNameLst>
                                      </p:cBhvr>
                                      <p:tavLst>
                                        <p:tav tm="0">
                                          <p:val>
                                            <p:strVal val="#ppt_x"/>
                                          </p:val>
                                        </p:tav>
                                        <p:tav tm="100000">
                                          <p:val>
                                            <p:strVal val="#ppt_x"/>
                                          </p:val>
                                        </p:tav>
                                      </p:tavLst>
                                    </p:anim>
                                    <p:anim calcmode="lin" valueType="num">
                                      <p:cBhvr>
                                        <p:cTn id="184" dur="1000" fill="hold"/>
                                        <p:tgtEl>
                                          <p:spTgt spid="88"/>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1000"/>
                                  </p:stCondLst>
                                  <p:childTnLst>
                                    <p:set>
                                      <p:cBhvr>
                                        <p:cTn id="186" dur="1" fill="hold">
                                          <p:stCondLst>
                                            <p:cond delay="0"/>
                                          </p:stCondLst>
                                        </p:cTn>
                                        <p:tgtEl>
                                          <p:spTgt spid="89"/>
                                        </p:tgtEl>
                                        <p:attrNameLst>
                                          <p:attrName>style.visibility</p:attrName>
                                        </p:attrNameLst>
                                      </p:cBhvr>
                                      <p:to>
                                        <p:strVal val="visible"/>
                                      </p:to>
                                    </p:set>
                                    <p:animEffect transition="in" filter="fade">
                                      <p:cBhvr>
                                        <p:cTn id="187" dur="1000"/>
                                        <p:tgtEl>
                                          <p:spTgt spid="89"/>
                                        </p:tgtEl>
                                      </p:cBhvr>
                                    </p:animEffect>
                                    <p:anim calcmode="lin" valueType="num">
                                      <p:cBhvr>
                                        <p:cTn id="188" dur="1000" fill="hold"/>
                                        <p:tgtEl>
                                          <p:spTgt spid="89"/>
                                        </p:tgtEl>
                                        <p:attrNameLst>
                                          <p:attrName>ppt_x</p:attrName>
                                        </p:attrNameLst>
                                      </p:cBhvr>
                                      <p:tavLst>
                                        <p:tav tm="0">
                                          <p:val>
                                            <p:strVal val="#ppt_x"/>
                                          </p:val>
                                        </p:tav>
                                        <p:tav tm="100000">
                                          <p:val>
                                            <p:strVal val="#ppt_x"/>
                                          </p:val>
                                        </p:tav>
                                      </p:tavLst>
                                    </p:anim>
                                    <p:anim calcmode="lin" valueType="num">
                                      <p:cBhvr>
                                        <p:cTn id="189" dur="1000" fill="hold"/>
                                        <p:tgtEl>
                                          <p:spTgt spid="89"/>
                                        </p:tgtEl>
                                        <p:attrNameLst>
                                          <p:attrName>ppt_y</p:attrName>
                                        </p:attrNameLst>
                                      </p:cBhvr>
                                      <p:tavLst>
                                        <p:tav tm="0">
                                          <p:val>
                                            <p:strVal val="#ppt_y-.1"/>
                                          </p:val>
                                        </p:tav>
                                        <p:tav tm="100000">
                                          <p:val>
                                            <p:strVal val="#ppt_y"/>
                                          </p:val>
                                        </p:tav>
                                      </p:tavLst>
                                    </p:anim>
                                  </p:childTnLst>
                                </p:cTn>
                              </p:par>
                              <p:par>
                                <p:cTn id="190" presetID="47" presetClass="entr" presetSubtype="0" fill="hold" grpId="0" nodeType="withEffect">
                                  <p:stCondLst>
                                    <p:cond delay="1000"/>
                                  </p:stCondLst>
                                  <p:childTnLst>
                                    <p:set>
                                      <p:cBhvr>
                                        <p:cTn id="191" dur="1" fill="hold">
                                          <p:stCondLst>
                                            <p:cond delay="0"/>
                                          </p:stCondLst>
                                        </p:cTn>
                                        <p:tgtEl>
                                          <p:spTgt spid="90"/>
                                        </p:tgtEl>
                                        <p:attrNameLst>
                                          <p:attrName>style.visibility</p:attrName>
                                        </p:attrNameLst>
                                      </p:cBhvr>
                                      <p:to>
                                        <p:strVal val="visible"/>
                                      </p:to>
                                    </p:set>
                                    <p:animEffect transition="in" filter="fade">
                                      <p:cBhvr>
                                        <p:cTn id="192" dur="1000"/>
                                        <p:tgtEl>
                                          <p:spTgt spid="90"/>
                                        </p:tgtEl>
                                      </p:cBhvr>
                                    </p:animEffect>
                                    <p:anim calcmode="lin" valueType="num">
                                      <p:cBhvr>
                                        <p:cTn id="193" dur="1000" fill="hold"/>
                                        <p:tgtEl>
                                          <p:spTgt spid="90"/>
                                        </p:tgtEl>
                                        <p:attrNameLst>
                                          <p:attrName>ppt_x</p:attrName>
                                        </p:attrNameLst>
                                      </p:cBhvr>
                                      <p:tavLst>
                                        <p:tav tm="0">
                                          <p:val>
                                            <p:strVal val="#ppt_x"/>
                                          </p:val>
                                        </p:tav>
                                        <p:tav tm="100000">
                                          <p:val>
                                            <p:strVal val="#ppt_x"/>
                                          </p:val>
                                        </p:tav>
                                      </p:tavLst>
                                    </p:anim>
                                    <p:anim calcmode="lin" valueType="num">
                                      <p:cBhvr>
                                        <p:cTn id="194" dur="1000" fill="hold"/>
                                        <p:tgtEl>
                                          <p:spTgt spid="90"/>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1000"/>
                                  </p:stCondLst>
                                  <p:childTnLst>
                                    <p:set>
                                      <p:cBhvr>
                                        <p:cTn id="196" dur="1" fill="hold">
                                          <p:stCondLst>
                                            <p:cond delay="0"/>
                                          </p:stCondLst>
                                        </p:cTn>
                                        <p:tgtEl>
                                          <p:spTgt spid="91"/>
                                        </p:tgtEl>
                                        <p:attrNameLst>
                                          <p:attrName>style.visibility</p:attrName>
                                        </p:attrNameLst>
                                      </p:cBhvr>
                                      <p:to>
                                        <p:strVal val="visible"/>
                                      </p:to>
                                    </p:set>
                                    <p:animEffect transition="in" filter="fade">
                                      <p:cBhvr>
                                        <p:cTn id="197" dur="1000"/>
                                        <p:tgtEl>
                                          <p:spTgt spid="91"/>
                                        </p:tgtEl>
                                      </p:cBhvr>
                                    </p:animEffect>
                                    <p:anim calcmode="lin" valueType="num">
                                      <p:cBhvr>
                                        <p:cTn id="198" dur="1000" fill="hold"/>
                                        <p:tgtEl>
                                          <p:spTgt spid="91"/>
                                        </p:tgtEl>
                                        <p:attrNameLst>
                                          <p:attrName>ppt_x</p:attrName>
                                        </p:attrNameLst>
                                      </p:cBhvr>
                                      <p:tavLst>
                                        <p:tav tm="0">
                                          <p:val>
                                            <p:strVal val="#ppt_x"/>
                                          </p:val>
                                        </p:tav>
                                        <p:tav tm="100000">
                                          <p:val>
                                            <p:strVal val="#ppt_x"/>
                                          </p:val>
                                        </p:tav>
                                      </p:tavLst>
                                    </p:anim>
                                    <p:anim calcmode="lin" valueType="num">
                                      <p:cBhvr>
                                        <p:cTn id="199" dur="1000" fill="hold"/>
                                        <p:tgtEl>
                                          <p:spTgt spid="91"/>
                                        </p:tgtEl>
                                        <p:attrNameLst>
                                          <p:attrName>ppt_y</p:attrName>
                                        </p:attrNameLst>
                                      </p:cBhvr>
                                      <p:tavLst>
                                        <p:tav tm="0">
                                          <p:val>
                                            <p:strVal val="#ppt_y-.1"/>
                                          </p:val>
                                        </p:tav>
                                        <p:tav tm="100000">
                                          <p:val>
                                            <p:strVal val="#ppt_y"/>
                                          </p:val>
                                        </p:tav>
                                      </p:tavLst>
                                    </p:anim>
                                  </p:childTnLst>
                                </p:cTn>
                              </p:par>
                              <p:par>
                                <p:cTn id="200" presetID="47" presetClass="entr" presetSubtype="0" fill="hold" grpId="0" nodeType="withEffect">
                                  <p:stCondLst>
                                    <p:cond delay="1000"/>
                                  </p:stCondLst>
                                  <p:childTnLst>
                                    <p:set>
                                      <p:cBhvr>
                                        <p:cTn id="201" dur="1" fill="hold">
                                          <p:stCondLst>
                                            <p:cond delay="0"/>
                                          </p:stCondLst>
                                        </p:cTn>
                                        <p:tgtEl>
                                          <p:spTgt spid="92"/>
                                        </p:tgtEl>
                                        <p:attrNameLst>
                                          <p:attrName>style.visibility</p:attrName>
                                        </p:attrNameLst>
                                      </p:cBhvr>
                                      <p:to>
                                        <p:strVal val="visible"/>
                                      </p:to>
                                    </p:set>
                                    <p:animEffect transition="in" filter="fade">
                                      <p:cBhvr>
                                        <p:cTn id="202" dur="1000"/>
                                        <p:tgtEl>
                                          <p:spTgt spid="92"/>
                                        </p:tgtEl>
                                      </p:cBhvr>
                                    </p:animEffect>
                                    <p:anim calcmode="lin" valueType="num">
                                      <p:cBhvr>
                                        <p:cTn id="203" dur="1000" fill="hold"/>
                                        <p:tgtEl>
                                          <p:spTgt spid="92"/>
                                        </p:tgtEl>
                                        <p:attrNameLst>
                                          <p:attrName>ppt_x</p:attrName>
                                        </p:attrNameLst>
                                      </p:cBhvr>
                                      <p:tavLst>
                                        <p:tav tm="0">
                                          <p:val>
                                            <p:strVal val="#ppt_x"/>
                                          </p:val>
                                        </p:tav>
                                        <p:tav tm="100000">
                                          <p:val>
                                            <p:strVal val="#ppt_x"/>
                                          </p:val>
                                        </p:tav>
                                      </p:tavLst>
                                    </p:anim>
                                    <p:anim calcmode="lin" valueType="num">
                                      <p:cBhvr>
                                        <p:cTn id="204" dur="1000" fill="hold"/>
                                        <p:tgtEl>
                                          <p:spTgt spid="92"/>
                                        </p:tgtEl>
                                        <p:attrNameLst>
                                          <p:attrName>ppt_y</p:attrName>
                                        </p:attrNameLst>
                                      </p:cBhvr>
                                      <p:tavLst>
                                        <p:tav tm="0">
                                          <p:val>
                                            <p:strVal val="#ppt_y-.1"/>
                                          </p:val>
                                        </p:tav>
                                        <p:tav tm="100000">
                                          <p:val>
                                            <p:strVal val="#ppt_y"/>
                                          </p:val>
                                        </p:tav>
                                      </p:tavLst>
                                    </p:anim>
                                  </p:childTnLst>
                                </p:cTn>
                              </p:par>
                              <p:par>
                                <p:cTn id="205" presetID="47" presetClass="entr" presetSubtype="0" fill="hold" grpId="0" nodeType="withEffect">
                                  <p:stCondLst>
                                    <p:cond delay="1000"/>
                                  </p:stCondLst>
                                  <p:childTnLst>
                                    <p:set>
                                      <p:cBhvr>
                                        <p:cTn id="206" dur="1" fill="hold">
                                          <p:stCondLst>
                                            <p:cond delay="0"/>
                                          </p:stCondLst>
                                        </p:cTn>
                                        <p:tgtEl>
                                          <p:spTgt spid="46"/>
                                        </p:tgtEl>
                                        <p:attrNameLst>
                                          <p:attrName>style.visibility</p:attrName>
                                        </p:attrNameLst>
                                      </p:cBhvr>
                                      <p:to>
                                        <p:strVal val="visible"/>
                                      </p:to>
                                    </p:set>
                                    <p:animEffect transition="in" filter="fade">
                                      <p:cBhvr>
                                        <p:cTn id="207" dur="1000"/>
                                        <p:tgtEl>
                                          <p:spTgt spid="46"/>
                                        </p:tgtEl>
                                      </p:cBhvr>
                                    </p:animEffect>
                                    <p:anim calcmode="lin" valueType="num">
                                      <p:cBhvr>
                                        <p:cTn id="208" dur="1000" fill="hold"/>
                                        <p:tgtEl>
                                          <p:spTgt spid="46"/>
                                        </p:tgtEl>
                                        <p:attrNameLst>
                                          <p:attrName>ppt_x</p:attrName>
                                        </p:attrNameLst>
                                      </p:cBhvr>
                                      <p:tavLst>
                                        <p:tav tm="0">
                                          <p:val>
                                            <p:strVal val="#ppt_x"/>
                                          </p:val>
                                        </p:tav>
                                        <p:tav tm="100000">
                                          <p:val>
                                            <p:strVal val="#ppt_x"/>
                                          </p:val>
                                        </p:tav>
                                      </p:tavLst>
                                    </p:anim>
                                    <p:anim calcmode="lin" valueType="num">
                                      <p:cBhvr>
                                        <p:cTn id="209" dur="1000" fill="hold"/>
                                        <p:tgtEl>
                                          <p:spTgt spid="46"/>
                                        </p:tgtEl>
                                        <p:attrNameLst>
                                          <p:attrName>ppt_y</p:attrName>
                                        </p:attrNameLst>
                                      </p:cBhvr>
                                      <p:tavLst>
                                        <p:tav tm="0">
                                          <p:val>
                                            <p:strVal val="#ppt_y-.1"/>
                                          </p:val>
                                        </p:tav>
                                        <p:tav tm="100000">
                                          <p:val>
                                            <p:strVal val="#ppt_y"/>
                                          </p:val>
                                        </p:tav>
                                      </p:tavLst>
                                    </p:anim>
                                  </p:childTnLst>
                                </p:cTn>
                              </p:par>
                              <p:par>
                                <p:cTn id="210" presetID="47" presetClass="entr" presetSubtype="0" fill="hold" grpId="0" nodeType="withEffect">
                                  <p:stCondLst>
                                    <p:cond delay="1000"/>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1000"/>
                                        <p:tgtEl>
                                          <p:spTgt spid="47"/>
                                        </p:tgtEl>
                                      </p:cBhvr>
                                    </p:animEffect>
                                    <p:anim calcmode="lin" valueType="num">
                                      <p:cBhvr>
                                        <p:cTn id="213" dur="1000" fill="hold"/>
                                        <p:tgtEl>
                                          <p:spTgt spid="47"/>
                                        </p:tgtEl>
                                        <p:attrNameLst>
                                          <p:attrName>ppt_x</p:attrName>
                                        </p:attrNameLst>
                                      </p:cBhvr>
                                      <p:tavLst>
                                        <p:tav tm="0">
                                          <p:val>
                                            <p:strVal val="#ppt_x"/>
                                          </p:val>
                                        </p:tav>
                                        <p:tav tm="100000">
                                          <p:val>
                                            <p:strVal val="#ppt_x"/>
                                          </p:val>
                                        </p:tav>
                                      </p:tavLst>
                                    </p:anim>
                                    <p:anim calcmode="lin" valueType="num">
                                      <p:cBhvr>
                                        <p:cTn id="214" dur="1000" fill="hold"/>
                                        <p:tgtEl>
                                          <p:spTgt spid="47"/>
                                        </p:tgtEl>
                                        <p:attrNameLst>
                                          <p:attrName>ppt_y</p:attrName>
                                        </p:attrNameLst>
                                      </p:cBhvr>
                                      <p:tavLst>
                                        <p:tav tm="0">
                                          <p:val>
                                            <p:strVal val="#ppt_y-.1"/>
                                          </p:val>
                                        </p:tav>
                                        <p:tav tm="100000">
                                          <p:val>
                                            <p:strVal val="#ppt_y"/>
                                          </p:val>
                                        </p:tav>
                                      </p:tavLst>
                                    </p:anim>
                                  </p:childTnLst>
                                </p:cTn>
                              </p:par>
                              <p:par>
                                <p:cTn id="215" presetID="47" presetClass="entr" presetSubtype="0" fill="hold" grpId="0" nodeType="withEffect">
                                  <p:stCondLst>
                                    <p:cond delay="1000"/>
                                  </p:stCondLst>
                                  <p:childTnLst>
                                    <p:set>
                                      <p:cBhvr>
                                        <p:cTn id="216" dur="1" fill="hold">
                                          <p:stCondLst>
                                            <p:cond delay="0"/>
                                          </p:stCondLst>
                                        </p:cTn>
                                        <p:tgtEl>
                                          <p:spTgt spid="49"/>
                                        </p:tgtEl>
                                        <p:attrNameLst>
                                          <p:attrName>style.visibility</p:attrName>
                                        </p:attrNameLst>
                                      </p:cBhvr>
                                      <p:to>
                                        <p:strVal val="visible"/>
                                      </p:to>
                                    </p:set>
                                    <p:animEffect transition="in" filter="fade">
                                      <p:cBhvr>
                                        <p:cTn id="217" dur="1000"/>
                                        <p:tgtEl>
                                          <p:spTgt spid="49"/>
                                        </p:tgtEl>
                                      </p:cBhvr>
                                    </p:animEffect>
                                    <p:anim calcmode="lin" valueType="num">
                                      <p:cBhvr>
                                        <p:cTn id="218" dur="1000" fill="hold"/>
                                        <p:tgtEl>
                                          <p:spTgt spid="49"/>
                                        </p:tgtEl>
                                        <p:attrNameLst>
                                          <p:attrName>ppt_x</p:attrName>
                                        </p:attrNameLst>
                                      </p:cBhvr>
                                      <p:tavLst>
                                        <p:tav tm="0">
                                          <p:val>
                                            <p:strVal val="#ppt_x"/>
                                          </p:val>
                                        </p:tav>
                                        <p:tav tm="100000">
                                          <p:val>
                                            <p:strVal val="#ppt_x"/>
                                          </p:val>
                                        </p:tav>
                                      </p:tavLst>
                                    </p:anim>
                                    <p:anim calcmode="lin" valueType="num">
                                      <p:cBhvr>
                                        <p:cTn id="219" dur="1000" fill="hold"/>
                                        <p:tgtEl>
                                          <p:spTgt spid="49"/>
                                        </p:tgtEl>
                                        <p:attrNameLst>
                                          <p:attrName>ppt_y</p:attrName>
                                        </p:attrNameLst>
                                      </p:cBhvr>
                                      <p:tavLst>
                                        <p:tav tm="0">
                                          <p:val>
                                            <p:strVal val="#ppt_y-.1"/>
                                          </p:val>
                                        </p:tav>
                                        <p:tav tm="100000">
                                          <p:val>
                                            <p:strVal val="#ppt_y"/>
                                          </p:val>
                                        </p:tav>
                                      </p:tavLst>
                                    </p:anim>
                                  </p:childTnLst>
                                </p:cTn>
                              </p:par>
                              <p:par>
                                <p:cTn id="220" presetID="47" presetClass="entr" presetSubtype="0" fill="hold" grpId="0" nodeType="withEffect">
                                  <p:stCondLst>
                                    <p:cond delay="100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par>
                                <p:cTn id="225" presetID="47" presetClass="entr" presetSubtype="0" fill="hold" grpId="0" nodeType="withEffect">
                                  <p:stCondLst>
                                    <p:cond delay="1000"/>
                                  </p:stCondLst>
                                  <p:childTnLst>
                                    <p:set>
                                      <p:cBhvr>
                                        <p:cTn id="226" dur="1" fill="hold">
                                          <p:stCondLst>
                                            <p:cond delay="0"/>
                                          </p:stCondLst>
                                        </p:cTn>
                                        <p:tgtEl>
                                          <p:spTgt spid="51"/>
                                        </p:tgtEl>
                                        <p:attrNameLst>
                                          <p:attrName>style.visibility</p:attrName>
                                        </p:attrNameLst>
                                      </p:cBhvr>
                                      <p:to>
                                        <p:strVal val="visible"/>
                                      </p:to>
                                    </p:set>
                                    <p:animEffect transition="in" filter="fade">
                                      <p:cBhvr>
                                        <p:cTn id="227" dur="1000"/>
                                        <p:tgtEl>
                                          <p:spTgt spid="51"/>
                                        </p:tgtEl>
                                      </p:cBhvr>
                                    </p:animEffect>
                                    <p:anim calcmode="lin" valueType="num">
                                      <p:cBhvr>
                                        <p:cTn id="228" dur="1000" fill="hold"/>
                                        <p:tgtEl>
                                          <p:spTgt spid="51"/>
                                        </p:tgtEl>
                                        <p:attrNameLst>
                                          <p:attrName>ppt_x</p:attrName>
                                        </p:attrNameLst>
                                      </p:cBhvr>
                                      <p:tavLst>
                                        <p:tav tm="0">
                                          <p:val>
                                            <p:strVal val="#ppt_x"/>
                                          </p:val>
                                        </p:tav>
                                        <p:tav tm="100000">
                                          <p:val>
                                            <p:strVal val="#ppt_x"/>
                                          </p:val>
                                        </p:tav>
                                      </p:tavLst>
                                    </p:anim>
                                    <p:anim calcmode="lin" valueType="num">
                                      <p:cBhvr>
                                        <p:cTn id="229" dur="1000" fill="hold"/>
                                        <p:tgtEl>
                                          <p:spTgt spid="51"/>
                                        </p:tgtEl>
                                        <p:attrNameLst>
                                          <p:attrName>ppt_y</p:attrName>
                                        </p:attrNameLst>
                                      </p:cBhvr>
                                      <p:tavLst>
                                        <p:tav tm="0">
                                          <p:val>
                                            <p:strVal val="#ppt_y-.1"/>
                                          </p:val>
                                        </p:tav>
                                        <p:tav tm="100000">
                                          <p:val>
                                            <p:strVal val="#ppt_y"/>
                                          </p:val>
                                        </p:tav>
                                      </p:tavLst>
                                    </p:anim>
                                  </p:childTnLst>
                                </p:cTn>
                              </p:par>
                              <p:par>
                                <p:cTn id="230" presetID="47" presetClass="entr" presetSubtype="0" fill="hold" grpId="0" nodeType="withEffect">
                                  <p:stCondLst>
                                    <p:cond delay="1000"/>
                                  </p:stCondLst>
                                  <p:childTnLst>
                                    <p:set>
                                      <p:cBhvr>
                                        <p:cTn id="231" dur="1" fill="hold">
                                          <p:stCondLst>
                                            <p:cond delay="0"/>
                                          </p:stCondLst>
                                        </p:cTn>
                                        <p:tgtEl>
                                          <p:spTgt spid="52"/>
                                        </p:tgtEl>
                                        <p:attrNameLst>
                                          <p:attrName>style.visibility</p:attrName>
                                        </p:attrNameLst>
                                      </p:cBhvr>
                                      <p:to>
                                        <p:strVal val="visible"/>
                                      </p:to>
                                    </p:set>
                                    <p:animEffect transition="in" filter="fade">
                                      <p:cBhvr>
                                        <p:cTn id="232" dur="1000"/>
                                        <p:tgtEl>
                                          <p:spTgt spid="52"/>
                                        </p:tgtEl>
                                      </p:cBhvr>
                                    </p:animEffect>
                                    <p:anim calcmode="lin" valueType="num">
                                      <p:cBhvr>
                                        <p:cTn id="233" dur="1000" fill="hold"/>
                                        <p:tgtEl>
                                          <p:spTgt spid="52"/>
                                        </p:tgtEl>
                                        <p:attrNameLst>
                                          <p:attrName>ppt_x</p:attrName>
                                        </p:attrNameLst>
                                      </p:cBhvr>
                                      <p:tavLst>
                                        <p:tav tm="0">
                                          <p:val>
                                            <p:strVal val="#ppt_x"/>
                                          </p:val>
                                        </p:tav>
                                        <p:tav tm="100000">
                                          <p:val>
                                            <p:strVal val="#ppt_x"/>
                                          </p:val>
                                        </p:tav>
                                      </p:tavLst>
                                    </p:anim>
                                    <p:anim calcmode="lin" valueType="num">
                                      <p:cBhvr>
                                        <p:cTn id="2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8"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46" grpId="0" animBg="1"/>
      <p:bldP spid="47" grpId="0" animBg="1"/>
      <p:bldP spid="49" grpId="0" animBg="1"/>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067800" cy="970266"/>
          </a:xfrm>
          <a:prstGeom prst="rect">
            <a:avLst/>
          </a:prstGeom>
        </p:spPr>
        <p:txBody>
          <a:bodyPr wrap="square">
            <a:spAutoFit/>
          </a:bodyPr>
          <a:lstStyle/>
          <a:p>
            <a:pPr algn="ctr">
              <a:lnSpc>
                <a:spcPct val="125000"/>
              </a:lnSpc>
            </a:pPr>
            <a:r>
              <a:rPr lang="en-GB" sz="2400" b="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To promote diversity, the tools are from countries from all regions of the world</a:t>
            </a:r>
          </a:p>
        </p:txBody>
      </p:sp>
      <p:graphicFrame>
        <p:nvGraphicFramePr>
          <p:cNvPr id="6" name="Chart 5">
            <a:extLst>
              <a:ext uri="{FF2B5EF4-FFF2-40B4-BE49-F238E27FC236}">
                <a16:creationId xmlns:a16="http://schemas.microsoft.com/office/drawing/2014/main" id="{5EE28E13-FE55-41F0-96D6-43A9776097F5}"/>
              </a:ext>
            </a:extLst>
          </p:cNvPr>
          <p:cNvGraphicFramePr>
            <a:graphicFrameLocks/>
          </p:cNvGraphicFramePr>
          <p:nvPr>
            <p:extLst>
              <p:ext uri="{D42A27DB-BD31-4B8C-83A1-F6EECF244321}">
                <p14:modId xmlns:p14="http://schemas.microsoft.com/office/powerpoint/2010/main" val="1997040720"/>
              </p:ext>
            </p:extLst>
          </p:nvPr>
        </p:nvGraphicFramePr>
        <p:xfrm>
          <a:off x="595358" y="1600200"/>
          <a:ext cx="8029484"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381069"/>
      </p:ext>
    </p:extLst>
  </p:cSld>
  <p:clrMapOvr>
    <a:masterClrMapping/>
  </p:clrMapOvr>
  <mc:AlternateContent xmlns:mc="http://schemas.openxmlformats.org/markup-compatibility/2006" xmlns:p14="http://schemas.microsoft.com/office/powerpoint/2010/main">
    <mc:Choice Requires="p14">
      <p:transition spd="slow" p14:dur="2000" advTm="23721">
        <p14:prism isContent="1"/>
      </p:transition>
    </mc:Choice>
    <mc:Fallback xmlns="">
      <p:transition spd="slow" advTm="2372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296400" cy="1131848"/>
          </a:xfrm>
          <a:prstGeom prst="rect">
            <a:avLst/>
          </a:prstGeom>
        </p:spPr>
        <p:txBody>
          <a:bodyPr wrap="square">
            <a:spAutoFit/>
          </a:bodyPr>
          <a:lstStyle/>
          <a:p>
            <a:pPr algn="ctr">
              <a:lnSpc>
                <a:spcPct val="150000"/>
              </a:lnSpc>
            </a:pPr>
            <a:r>
              <a:rPr lang="en-GB" sz="2400" b="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tools are not only from high-income, but also middle income and low income countries </a:t>
            </a:r>
          </a:p>
        </p:txBody>
      </p:sp>
      <p:graphicFrame>
        <p:nvGraphicFramePr>
          <p:cNvPr id="4" name="Chart 3"/>
          <p:cNvGraphicFramePr>
            <a:graphicFrameLocks/>
          </p:cNvGraphicFramePr>
          <p:nvPr>
            <p:extLst>
              <p:ext uri="{D42A27DB-BD31-4B8C-83A1-F6EECF244321}">
                <p14:modId xmlns:p14="http://schemas.microsoft.com/office/powerpoint/2010/main" val="3136776602"/>
              </p:ext>
            </p:extLst>
          </p:nvPr>
        </p:nvGraphicFramePr>
        <p:xfrm>
          <a:off x="557258" y="1371600"/>
          <a:ext cx="8029483" cy="546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8744596"/>
      </p:ext>
    </p:extLst>
  </p:cSld>
  <p:clrMapOvr>
    <a:masterClrMapping/>
  </p:clrMapOvr>
  <mc:AlternateContent xmlns:mc="http://schemas.openxmlformats.org/markup-compatibility/2006" xmlns:p14="http://schemas.microsoft.com/office/powerpoint/2010/main">
    <mc:Choice Requires="p14">
      <p:transition spd="slow" p14:dur="2000" advTm="10638">
        <p14:prism isContent="1"/>
      </p:transition>
    </mc:Choice>
    <mc:Fallback xmlns="">
      <p:transition spd="slow" advTm="1063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4FE"/>
        </a:solidFill>
        <a:effectLst/>
      </p:bgPr>
    </p:bg>
    <p:spTree>
      <p:nvGrpSpPr>
        <p:cNvPr id="1" name=""/>
        <p:cNvGrpSpPr/>
        <p:nvPr/>
      </p:nvGrpSpPr>
      <p:grpSpPr>
        <a:xfrm>
          <a:off x="0" y="0"/>
          <a:ext cx="0" cy="0"/>
          <a:chOff x="0" y="0"/>
          <a:chExt cx="0" cy="0"/>
        </a:xfrm>
      </p:grpSpPr>
      <p:sp>
        <p:nvSpPr>
          <p:cNvPr id="4" name="Oval 3"/>
          <p:cNvSpPr/>
          <p:nvPr/>
        </p:nvSpPr>
        <p:spPr>
          <a:xfrm>
            <a:off x="249884" y="1066800"/>
            <a:ext cx="8285542" cy="5733097"/>
          </a:xfrm>
          <a:prstGeom prst="ellipse">
            <a:avLst/>
          </a:prstGeom>
          <a:solidFill>
            <a:srgbClr val="EF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9884" y="0"/>
            <a:ext cx="8389200" cy="1109343"/>
          </a:xfrm>
          <a:prstGeom prst="rect">
            <a:avLst/>
          </a:prstGeom>
        </p:spPr>
        <p:txBody>
          <a:bodyPr wrap="square">
            <a:spAutoFit/>
          </a:bodyPr>
          <a:lstStyle/>
          <a:p>
            <a:pPr algn="ctr">
              <a:lnSpc>
                <a:spcPct val="125000"/>
              </a:lnSpc>
            </a:pPr>
            <a:r>
              <a:rPr lang="en-GB" sz="2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Tools are also from other international and regional development partners</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53542" y="1066800"/>
            <a:ext cx="8181884" cy="5693866"/>
          </a:xfrm>
          <a:prstGeom prst="rect">
            <a:avLst/>
          </a:prstGeom>
        </p:spPr>
        <p:txBody>
          <a:bodyPr wrap="square">
            <a:spAutoFit/>
          </a:bodyPr>
          <a:lstStyle/>
          <a:p>
            <a:pPr marL="185738" lvl="0">
              <a:lnSpc>
                <a:spcPct val="200000"/>
              </a:lnSpc>
            </a:pPr>
            <a:r>
              <a:rPr lang="en-GB" sz="2400" b="1" dirty="0"/>
              <a:t>		</a:t>
            </a:r>
            <a:r>
              <a:rPr lang="en-GB" sz="2600" b="1" dirty="0">
                <a:effectLst>
                  <a:outerShdw blurRad="38100" dist="38100" dir="2700000" algn="tl">
                    <a:srgbClr val="000000">
                      <a:alpha val="43137"/>
                    </a:srgbClr>
                  </a:outerShdw>
                </a:effectLst>
              </a:rPr>
              <a:t>CEDEFOP			ETF</a:t>
            </a:r>
          </a:p>
          <a:p>
            <a:pPr marL="185738">
              <a:lnSpc>
                <a:spcPct val="200000"/>
              </a:lnSpc>
            </a:pPr>
            <a:r>
              <a:rPr lang="en-GB" sz="2600" b="1" dirty="0">
                <a:effectLst>
                  <a:outerShdw blurRad="38100" dist="38100" dir="2700000" algn="tl">
                    <a:srgbClr val="000000">
                      <a:alpha val="43137"/>
                    </a:srgbClr>
                  </a:outerShdw>
                </a:effectLst>
              </a:rPr>
              <a:t>          GIZ						VET TOOLBOX					  	 IOE                 British Council					   LUXDEV                         IAG							</a:t>
            </a:r>
            <a:r>
              <a:rPr lang="en-GB" sz="2600" b="1" dirty="0" err="1">
                <a:effectLst>
                  <a:outerShdw blurRad="38100" dist="38100" dir="2700000" algn="tl">
                    <a:srgbClr val="000000">
                      <a:alpha val="43137"/>
                    </a:srgbClr>
                  </a:outerShdw>
                </a:effectLst>
              </a:rPr>
              <a:t>EfAF</a:t>
            </a:r>
            <a:endParaRPr lang="en-GB" sz="2600" b="1" dirty="0">
              <a:effectLst>
                <a:outerShdw blurRad="38100" dist="38100" dir="2700000" algn="tl">
                  <a:srgbClr val="000000">
                    <a:alpha val="43137"/>
                  </a:srgbClr>
                </a:outerShdw>
              </a:effectLst>
            </a:endParaRPr>
          </a:p>
          <a:p>
            <a:pPr marL="185738" lvl="0">
              <a:lnSpc>
                <a:spcPct val="200000"/>
              </a:lnSpc>
            </a:pPr>
            <a:r>
              <a:rPr lang="en-GB" sz="2600" b="1" dirty="0">
                <a:effectLst>
                  <a:outerShdw blurRad="38100" dist="38100" dir="2700000" algn="tl">
                    <a:srgbClr val="000000">
                      <a:alpha val="43137"/>
                    </a:srgbClr>
                  </a:outerShdw>
                </a:effectLst>
              </a:rPr>
              <a:t>          UNICEF				OECD 						</a:t>
            </a:r>
            <a:r>
              <a:rPr lang="en-GB" sz="2600" b="1" dirty="0" err="1">
                <a:effectLst>
                  <a:outerShdw blurRad="38100" dist="38100" dir="2700000" algn="tl">
                    <a:srgbClr val="000000">
                      <a:alpha val="43137"/>
                    </a:srgbClr>
                  </a:outerShdw>
                </a:effectLst>
              </a:rPr>
              <a:t>DCdVET</a:t>
            </a:r>
            <a:r>
              <a:rPr lang="en-GB" sz="2600" b="1" dirty="0">
                <a:effectLst>
                  <a:outerShdw blurRad="38100" dist="38100" dir="2700000" algn="tl">
                    <a:srgbClr val="000000">
                      <a:alpha val="43137"/>
                    </a:srgbClr>
                  </a:outerShdw>
                </a:effectLst>
              </a:rPr>
              <a:t>		</a:t>
            </a:r>
            <a:endParaRPr lang="en-GB" sz="2400" b="1"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Clipart partnershi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67" y="2499270"/>
            <a:ext cx="2847975" cy="2828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5551445"/>
      </p:ext>
    </p:extLst>
  </p:cSld>
  <p:clrMapOvr>
    <a:masterClrMapping/>
  </p:clrMapOvr>
  <p:transition spd="slow" advTm="3607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6" presetClass="entr" presetSubtype="32"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out)">
                                      <p:cBhvr>
                                        <p:cTn id="17" dur="2000"/>
                                        <p:tgtEl>
                                          <p:spTgt spid="4098"/>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4000"/>
                            </p:stCondLst>
                            <p:childTnLst>
                              <p:par>
                                <p:cTn id="23" presetID="21" presetClass="entr" presetSubtype="1"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Start Your Own Career In Virtual Reality | AR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048"/>
            <a:ext cx="9177528" cy="6861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152400"/>
            <a:ext cx="9143999" cy="2031325"/>
          </a:xfrm>
          <a:prstGeom prst="rect">
            <a:avLst/>
          </a:prstGeom>
        </p:spPr>
        <p:txBody>
          <a:bodyPr wrap="square">
            <a:spAutoFit/>
          </a:bodyPr>
          <a:lstStyle/>
          <a:p>
            <a:pPr algn="ctr"/>
            <a:r>
              <a:rPr lang="en-GB" sz="26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emphasis is on Digital Technology &amp; Innovation</a:t>
            </a:r>
            <a:r>
              <a:rPr lang="en-GB" sz="24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r"/>
            <a:r>
              <a:rPr lang="en-GB" sz="24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technology is being used to enhance the effectiveness and efficiency of apprenticeships</a:t>
            </a:r>
          </a:p>
          <a:p>
            <a:pPr algn="r"/>
            <a:r>
              <a:rPr lang="en-GB"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(useful at times of COVID)</a:t>
            </a:r>
          </a:p>
          <a:p>
            <a:pPr algn="ctr"/>
            <a:endParaRPr lang="en-GB" sz="2400" dirty="0">
              <a:solidFill>
                <a:srgbClr val="F8F8F8"/>
              </a:solidFill>
            </a:endParaRPr>
          </a:p>
        </p:txBody>
      </p:sp>
    </p:spTree>
    <p:custDataLst>
      <p:tags r:id="rId1"/>
    </p:custDataLst>
    <p:extLst>
      <p:ext uri="{BB962C8B-B14F-4D97-AF65-F5344CB8AC3E}">
        <p14:creationId xmlns:p14="http://schemas.microsoft.com/office/powerpoint/2010/main" val="3297811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Tm="55731">
        <p15:prstTrans prst="curtains"/>
      </p:transition>
    </mc:Choice>
    <mc:Fallback xmlns="">
      <p:transition spd="slow" advTm="557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aving no woman behind: European digital economy and female entrepren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633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12700"/>
            <a:ext cx="8153400" cy="3046988"/>
          </a:xfrm>
          <a:prstGeom prst="rect">
            <a:avLst/>
          </a:prstGeom>
        </p:spPr>
        <p:txBody>
          <a:bodyPr wrap="square">
            <a:spAutoFit/>
          </a:bodyPr>
          <a:lstStyle/>
          <a:p>
            <a:pPr algn="r">
              <a:lnSpc>
                <a:spcPct val="120000"/>
              </a:lnSpc>
            </a:pPr>
            <a:r>
              <a:rPr lang="en-GB"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apprenticeships are being used to bridge the skills gap in the digital economy</a:t>
            </a:r>
          </a:p>
          <a:p>
            <a:pPr marL="457200" indent="-457200" algn="r">
              <a:lnSpc>
                <a:spcPct val="120000"/>
              </a:lnSpc>
              <a:buFontTx/>
              <a:buChar char="-"/>
            </a:pPr>
            <a:r>
              <a:rPr lang="fr-CH" sz="28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Artificial</a:t>
            </a:r>
            <a:r>
              <a:rPr lang="fr-CH"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intelligence</a:t>
            </a:r>
          </a:p>
          <a:p>
            <a:pPr marL="457200" indent="-457200" algn="r">
              <a:lnSpc>
                <a:spcPct val="120000"/>
              </a:lnSpc>
              <a:buFontTx/>
              <a:buChar char="-"/>
            </a:pPr>
            <a:r>
              <a:rPr lang="fr-CH"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Cyber </a:t>
            </a:r>
            <a:r>
              <a:rPr lang="fr-CH" sz="28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a:t>
            </a:r>
            <a:endParaRPr lang="fr-CH"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r">
              <a:lnSpc>
                <a:spcPct val="120000"/>
              </a:lnSpc>
              <a:buFontTx/>
              <a:buChar char="-"/>
            </a:pPr>
            <a:r>
              <a:rPr lang="fr-CH"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a:t>
            </a:r>
            <a:r>
              <a:rPr lang="fr-CH" sz="28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analytic</a:t>
            </a:r>
            <a:endParaRPr lang="en-GB"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400" dirty="0">
              <a:solidFill>
                <a:srgbClr val="FF0000"/>
              </a:solidFill>
            </a:endParaRPr>
          </a:p>
        </p:txBody>
      </p:sp>
    </p:spTree>
    <p:extLst>
      <p:ext uri="{BB962C8B-B14F-4D97-AF65-F5344CB8AC3E}">
        <p14:creationId xmlns:p14="http://schemas.microsoft.com/office/powerpoint/2010/main" val="327916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1611">
        <p15:prstTrans prst="prestige"/>
      </p:transition>
    </mc:Choice>
    <mc:Fallback xmlns="">
      <p:transition spd="slow" advTm="3161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87767484"/>
              </p:ext>
            </p:extLst>
          </p:nvPr>
        </p:nvGraphicFramePr>
        <p:xfrm>
          <a:off x="125891" y="838200"/>
          <a:ext cx="8847287" cy="5583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296711" y="0"/>
            <a:ext cx="8505645" cy="707364"/>
          </a:xfrm>
          <a:prstGeom prst="rect">
            <a:avLst/>
          </a:prstGeom>
        </p:spPr>
        <p:txBody>
          <a:bodyPr/>
          <a:lstStyle/>
          <a:p>
            <a:pPr lvl="0" algn="ctr"/>
            <a:r>
              <a:rPr lang="en-US" sz="4000" b="1" dirty="0">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Presentation Summary</a:t>
            </a:r>
          </a:p>
        </p:txBody>
      </p:sp>
    </p:spTree>
    <p:custDataLst>
      <p:tags r:id="rId1"/>
    </p:custDataLst>
    <p:extLst>
      <p:ext uri="{BB962C8B-B14F-4D97-AF65-F5344CB8AC3E}">
        <p14:creationId xmlns:p14="http://schemas.microsoft.com/office/powerpoint/2010/main" val="340584605"/>
      </p:ext>
    </p:extLst>
  </p:cSld>
  <p:clrMapOvr>
    <a:masterClrMapping/>
  </p:clrMapOvr>
  <mc:AlternateContent xmlns:mc="http://schemas.openxmlformats.org/markup-compatibility/2006" xmlns:p14="http://schemas.microsoft.com/office/powerpoint/2010/main">
    <mc:Choice Requires="p14">
      <p:transition p14:dur="0" advTm="29487"/>
    </mc:Choice>
    <mc:Fallback xmlns="">
      <p:transition advTm="29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dgm id="{F62221AC-2F86-4670-BF35-189CEBC31283}"/>
                                            </p:graphicEl>
                                          </p:spTgt>
                                        </p:tgtEl>
                                        <p:attrNameLst>
                                          <p:attrName>style.visibility</p:attrName>
                                        </p:attrNameLst>
                                      </p:cBhvr>
                                      <p:to>
                                        <p:strVal val="visible"/>
                                      </p:to>
                                    </p:set>
                                    <p:animEffect transition="in" filter="blinds(horizontal)">
                                      <p:cBhvr>
                                        <p:cTn id="7" dur="500"/>
                                        <p:tgtEl>
                                          <p:spTgt spid="8">
                                            <p:graphicEl>
                                              <a:dgm id="{F62221AC-2F86-4670-BF35-189CEBC312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EDF63761-8AC5-4029-B73C-725B03221DC9}"/>
                                            </p:graphicEl>
                                          </p:spTgt>
                                        </p:tgtEl>
                                        <p:attrNameLst>
                                          <p:attrName>style.visibility</p:attrName>
                                        </p:attrNameLst>
                                      </p:cBhvr>
                                      <p:to>
                                        <p:strVal val="visible"/>
                                      </p:to>
                                    </p:set>
                                    <p:animEffect transition="in" filter="blinds(horizontal)">
                                      <p:cBhvr>
                                        <p:cTn id="12" dur="500"/>
                                        <p:tgtEl>
                                          <p:spTgt spid="8">
                                            <p:graphicEl>
                                              <a:dgm id="{EDF63761-8AC5-4029-B73C-725B03221DC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graphicEl>
                                              <a:dgm id="{39A10993-E480-456E-808C-FAC45701893D}"/>
                                            </p:graphicEl>
                                          </p:spTgt>
                                        </p:tgtEl>
                                        <p:attrNameLst>
                                          <p:attrName>style.visibility</p:attrName>
                                        </p:attrNameLst>
                                      </p:cBhvr>
                                      <p:to>
                                        <p:strVal val="visible"/>
                                      </p:to>
                                    </p:set>
                                    <p:animEffect transition="in" filter="blinds(horizontal)">
                                      <p:cBhvr>
                                        <p:cTn id="17" dur="500"/>
                                        <p:tgtEl>
                                          <p:spTgt spid="8">
                                            <p:graphicEl>
                                              <a:dgm id="{39A10993-E480-456E-808C-FAC45701893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dgm id="{0B8B4476-AB15-4390-97AD-0173A3A355D0}"/>
                                            </p:graphicEl>
                                          </p:spTgt>
                                        </p:tgtEl>
                                        <p:attrNameLst>
                                          <p:attrName>style.visibility</p:attrName>
                                        </p:attrNameLst>
                                      </p:cBhvr>
                                      <p:to>
                                        <p:strVal val="visible"/>
                                      </p:to>
                                    </p:set>
                                    <p:animEffect transition="in" filter="blinds(horizontal)">
                                      <p:cBhvr>
                                        <p:cTn id="22" dur="500"/>
                                        <p:tgtEl>
                                          <p:spTgt spid="8">
                                            <p:graphicEl>
                                              <a:dgm id="{0B8B4476-AB15-4390-97AD-0173A3A355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BA3A39-3AC1-4ED2-AE0C-E02400A9B140}" type="slidenum">
              <a:rPr lang="ja-JP" altLang="en-GB" sz="1400"/>
              <a:pPr/>
              <a:t>20</a:t>
            </a:fld>
            <a:endParaRPr lang="en-GB" altLang="ja-JP" sz="1400"/>
          </a:p>
        </p:txBody>
      </p:sp>
      <p:pic>
        <p:nvPicPr>
          <p:cNvPr id="25" name="Picture 2" descr="https://encrypted-tbn2.gstatic.com/images?q=tbn:ANd9GcTf5dV_dec8f4MMXbrNJFCgUxl7wOMKRA8xX7skNWHqKeeQJcGOHv1G8hA9"/>
          <p:cNvPicPr>
            <a:picLocks noChangeAspect="1" noChangeArrowheads="1"/>
          </p:cNvPicPr>
          <p:nvPr/>
        </p:nvPicPr>
        <p:blipFill rotWithShape="1">
          <a:blip r:embed="rId2">
            <a:extLst>
              <a:ext uri="{28A0092B-C50C-407E-A947-70E740481C1C}">
                <a14:useLocalDpi xmlns:a14="http://schemas.microsoft.com/office/drawing/2010/main" val="0"/>
              </a:ext>
            </a:extLst>
          </a:blip>
          <a:srcRect l="22822" t="9726" r="20201" b="9272"/>
          <a:stretch/>
        </p:blipFill>
        <p:spPr bwMode="auto">
          <a:xfrm>
            <a:off x="0" y="4343400"/>
            <a:ext cx="1447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3124200" y="152400"/>
            <a:ext cx="4191000" cy="5105400"/>
          </a:xfrm>
          <a:prstGeom prst="cloudCallout">
            <a:avLst>
              <a:gd name="adj1" fmla="val -78250"/>
              <a:gd name="adj2" fmla="val 47565"/>
            </a:avLst>
          </a:prstGeom>
          <a:gradFill flip="none" rotWithShape="1">
            <a:gsLst>
              <a:gs pos="0">
                <a:schemeClr val="dk1">
                  <a:tint val="50000"/>
                  <a:satMod val="300000"/>
                </a:schemeClr>
              </a:gs>
              <a:gs pos="12000">
                <a:schemeClr val="dk1">
                  <a:tint val="37000"/>
                  <a:satMod val="300000"/>
                </a:schemeClr>
              </a:gs>
              <a:gs pos="38000">
                <a:schemeClr val="dk1">
                  <a:tint val="15000"/>
                  <a:satMod val="350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rtlCol="0" anchor="ctr"/>
          <a:lstStyle/>
          <a:p>
            <a:endParaRPr lang="en-GB" b="1" dirty="0"/>
          </a:p>
          <a:p>
            <a:pPr algn="ctr"/>
            <a:r>
              <a:rPr lang="en-GB" sz="3200" b="1" dirty="0">
                <a:solidFill>
                  <a:srgbClr val="FF0000"/>
                </a:solidFill>
              </a:rPr>
              <a:t>Apprenticeship training </a:t>
            </a:r>
          </a:p>
          <a:p>
            <a:pPr algn="ctr"/>
            <a:r>
              <a:rPr lang="en-GB" sz="3200" b="1" dirty="0">
                <a:solidFill>
                  <a:srgbClr val="FF0000"/>
                </a:solidFill>
              </a:rPr>
              <a:t>life-cycle</a:t>
            </a:r>
          </a:p>
          <a:p>
            <a:pPr algn="ctr"/>
            <a:br>
              <a:rPr lang="en-GB" sz="2600" b="1" dirty="0">
                <a:solidFill>
                  <a:srgbClr val="000066"/>
                </a:solidFill>
              </a:rPr>
            </a:br>
            <a:endParaRPr lang="en-GB" sz="2600" dirty="0">
              <a:solidFill>
                <a:srgbClr val="000066"/>
              </a:solidFill>
            </a:endParaRPr>
          </a:p>
        </p:txBody>
      </p:sp>
    </p:spTree>
    <p:extLst>
      <p:ext uri="{BB962C8B-B14F-4D97-AF65-F5344CB8AC3E}">
        <p14:creationId xmlns:p14="http://schemas.microsoft.com/office/powerpoint/2010/main" val="3005482693"/>
      </p:ext>
    </p:extLst>
  </p:cSld>
  <p:clrMapOvr>
    <a:masterClrMapping/>
  </p:clrMapOvr>
  <mc:AlternateContent xmlns:mc="http://schemas.openxmlformats.org/markup-compatibility/2006" xmlns:p14="http://schemas.microsoft.com/office/powerpoint/2010/main">
    <mc:Choice Requires="p14">
      <p:transition spd="slow" advTm="10250">
        <p14:vortex dir="r"/>
      </p:transition>
    </mc:Choice>
    <mc:Fallback xmlns="">
      <p:transition spd="slow" advTm="1025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304800" y="1854764"/>
            <a:ext cx="8534400" cy="4727377"/>
          </a:xfrm>
          <a:prstGeom prst="round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BA3A39-3AC1-4ED2-AE0C-E02400A9B140}" type="slidenum">
              <a:rPr lang="ja-JP" altLang="en-GB" sz="1400"/>
              <a:pPr/>
              <a:t>21</a:t>
            </a:fld>
            <a:endParaRPr lang="en-GB" altLang="ja-JP" sz="1400" dirty="0"/>
          </a:p>
        </p:txBody>
      </p:sp>
      <p:sp>
        <p:nvSpPr>
          <p:cNvPr id="3" name="Rounded Rectangle 2"/>
          <p:cNvSpPr/>
          <p:nvPr/>
        </p:nvSpPr>
        <p:spPr>
          <a:xfrm>
            <a:off x="3432373" y="2848341"/>
            <a:ext cx="2286000" cy="1143000"/>
          </a:xfrm>
          <a:prstGeom prst="roundRect">
            <a:avLst/>
          </a:prstGeom>
          <a:ln>
            <a:noFill/>
          </a:ln>
          <a:effectLst/>
          <a:scene3d>
            <a:camera prst="orthographicFront">
              <a:rot lat="0" lon="0" rev="0"/>
            </a:camera>
            <a:lightRig rig="contrasting" dir="t">
              <a:rot lat="0" lon="0" rev="7800000"/>
            </a:lightRig>
          </a:scene3d>
          <a:sp3d extrusionH="57150">
            <a:bevelT w="196850" h="190500"/>
            <a:extrusionClr>
              <a:srgbClr val="FFFF00"/>
            </a:extrusionClr>
          </a:sp3d>
        </p:spPr>
        <p:style>
          <a:lnRef idx="1">
            <a:schemeClr val="dk1"/>
          </a:lnRef>
          <a:fillRef idx="2">
            <a:schemeClr val="dk1"/>
          </a:fillRef>
          <a:effectRef idx="1">
            <a:schemeClr val="dk1"/>
          </a:effectRef>
          <a:fontRef idx="minor">
            <a:schemeClr val="dk1"/>
          </a:fontRef>
        </p:style>
        <p:txBody>
          <a:bodyPr rtlCol="0" anchor="ctr"/>
          <a:lstStyle/>
          <a:p>
            <a:pPr algn="ctr"/>
            <a:r>
              <a:rPr lang="fr-CH" sz="2000" b="1" dirty="0" err="1"/>
              <a:t>Developing</a:t>
            </a:r>
            <a:r>
              <a:rPr lang="fr-CH" sz="2000" b="1" dirty="0"/>
              <a:t> </a:t>
            </a:r>
            <a:r>
              <a:rPr lang="fr-CH" sz="2000" b="1" dirty="0" err="1"/>
              <a:t>apprenticeship</a:t>
            </a:r>
            <a:r>
              <a:rPr lang="fr-CH" sz="2000" b="1" dirty="0"/>
              <a:t> programmes</a:t>
            </a:r>
            <a:endParaRPr lang="en-GB" sz="2000" b="1" dirty="0"/>
          </a:p>
        </p:txBody>
      </p:sp>
      <p:sp>
        <p:nvSpPr>
          <p:cNvPr id="6" name="Rounded Rectangle 5"/>
          <p:cNvSpPr/>
          <p:nvPr/>
        </p:nvSpPr>
        <p:spPr>
          <a:xfrm>
            <a:off x="5765425" y="4067096"/>
            <a:ext cx="2286000" cy="1143000"/>
          </a:xfrm>
          <a:prstGeom prst="roundRect">
            <a:avLst/>
          </a:prstGeom>
          <a:ln>
            <a:noFill/>
          </a:ln>
          <a:effectLst/>
          <a:scene3d>
            <a:camera prst="orthographicFront">
              <a:rot lat="0" lon="0" rev="0"/>
            </a:camera>
            <a:lightRig rig="contrasting" dir="t">
              <a:rot lat="0" lon="0" rev="7800000"/>
            </a:lightRig>
          </a:scene3d>
          <a:sp3d extrusionH="57150">
            <a:bevelT w="196850" h="190500"/>
            <a:extrusionClr>
              <a:srgbClr val="FFFF00"/>
            </a:extrusionClr>
          </a:sp3d>
        </p:spPr>
        <p:style>
          <a:lnRef idx="1">
            <a:schemeClr val="dk1"/>
          </a:lnRef>
          <a:fillRef idx="2">
            <a:schemeClr val="dk1"/>
          </a:fillRef>
          <a:effectRef idx="1">
            <a:schemeClr val="dk1"/>
          </a:effectRef>
          <a:fontRef idx="minor">
            <a:schemeClr val="dk1"/>
          </a:fontRef>
        </p:style>
        <p:txBody>
          <a:bodyPr rtlCol="0" anchor="ctr"/>
          <a:lstStyle/>
          <a:p>
            <a:pPr algn="ctr"/>
            <a:r>
              <a:rPr lang="fr-CH" sz="2000" b="1" dirty="0" err="1"/>
              <a:t>Preparing</a:t>
            </a:r>
            <a:r>
              <a:rPr lang="fr-CH" sz="2000" b="1" dirty="0"/>
              <a:t> </a:t>
            </a:r>
            <a:r>
              <a:rPr lang="fr-CH" sz="2000" b="1" dirty="0" err="1"/>
              <a:t>quality</a:t>
            </a:r>
            <a:r>
              <a:rPr lang="fr-CH" sz="2000" b="1" dirty="0"/>
              <a:t> training places </a:t>
            </a:r>
            <a:endParaRPr lang="en-GB" sz="2000" b="1" dirty="0"/>
          </a:p>
        </p:txBody>
      </p:sp>
      <p:sp>
        <p:nvSpPr>
          <p:cNvPr id="7" name="Rounded Rectangle 6"/>
          <p:cNvSpPr/>
          <p:nvPr/>
        </p:nvSpPr>
        <p:spPr>
          <a:xfrm>
            <a:off x="3433238" y="5209231"/>
            <a:ext cx="2286000" cy="1143000"/>
          </a:xfrm>
          <a:prstGeom prst="roundRect">
            <a:avLst/>
          </a:prstGeom>
          <a:ln>
            <a:noFill/>
          </a:ln>
          <a:effectLst/>
          <a:scene3d>
            <a:camera prst="orthographicFront">
              <a:rot lat="0" lon="0" rev="0"/>
            </a:camera>
            <a:lightRig rig="contrasting" dir="t">
              <a:rot lat="0" lon="0" rev="7800000"/>
            </a:lightRig>
          </a:scene3d>
          <a:sp3d extrusionH="57150">
            <a:bevelT w="196850" h="190500"/>
            <a:extrusionClr>
              <a:srgbClr val="FFFF00"/>
            </a:extrusionClr>
          </a:sp3d>
        </p:spPr>
        <p:style>
          <a:lnRef idx="1">
            <a:schemeClr val="dk1"/>
          </a:lnRef>
          <a:fillRef idx="2">
            <a:schemeClr val="dk1"/>
          </a:fillRef>
          <a:effectRef idx="1">
            <a:schemeClr val="dk1"/>
          </a:effectRef>
          <a:fontRef idx="minor">
            <a:schemeClr val="dk1"/>
          </a:fontRef>
        </p:style>
        <p:txBody>
          <a:bodyPr rtlCol="0" anchor="ctr"/>
          <a:lstStyle/>
          <a:p>
            <a:pPr algn="ctr"/>
            <a:r>
              <a:rPr lang="fr-CH" sz="2000" b="1" dirty="0" err="1"/>
              <a:t>Organising</a:t>
            </a:r>
            <a:r>
              <a:rPr lang="fr-CH" sz="2000" b="1" dirty="0"/>
              <a:t> </a:t>
            </a:r>
            <a:r>
              <a:rPr lang="fr-CH" sz="2000" b="1" dirty="0" err="1"/>
              <a:t>apprenticeship</a:t>
            </a:r>
            <a:r>
              <a:rPr lang="fr-CH" sz="2000" b="1" dirty="0"/>
              <a:t> programmes</a:t>
            </a:r>
            <a:endParaRPr lang="en-GB" sz="2000" b="1" dirty="0"/>
          </a:p>
        </p:txBody>
      </p:sp>
      <p:sp>
        <p:nvSpPr>
          <p:cNvPr id="8" name="Rounded Rectangle 7"/>
          <p:cNvSpPr/>
          <p:nvPr/>
        </p:nvSpPr>
        <p:spPr>
          <a:xfrm>
            <a:off x="1011156" y="4066231"/>
            <a:ext cx="2286000" cy="1143000"/>
          </a:xfrm>
          <a:prstGeom prst="roundRect">
            <a:avLst/>
          </a:prstGeom>
          <a:ln>
            <a:noFill/>
          </a:ln>
          <a:effectLst/>
          <a:scene3d>
            <a:camera prst="orthographicFront">
              <a:rot lat="0" lon="0" rev="0"/>
            </a:camera>
            <a:lightRig rig="contrasting" dir="t">
              <a:rot lat="0" lon="0" rev="7800000"/>
            </a:lightRig>
          </a:scene3d>
          <a:sp3d extrusionH="57150">
            <a:bevelT w="196850" h="190500"/>
            <a:extrusionClr>
              <a:srgbClr val="FFFF00"/>
            </a:extrusionClr>
          </a:sp3d>
        </p:spPr>
        <p:style>
          <a:lnRef idx="1">
            <a:schemeClr val="dk1"/>
          </a:lnRef>
          <a:fillRef idx="2">
            <a:schemeClr val="dk1"/>
          </a:fillRef>
          <a:effectRef idx="1">
            <a:schemeClr val="dk1"/>
          </a:effectRef>
          <a:fontRef idx="minor">
            <a:schemeClr val="dk1"/>
          </a:fontRef>
        </p:style>
        <p:txBody>
          <a:bodyPr rtlCol="0" anchor="ctr"/>
          <a:lstStyle/>
          <a:p>
            <a:pPr algn="ctr"/>
            <a:r>
              <a:rPr lang="fr-CH" sz="2000" b="1" dirty="0"/>
              <a:t>Post training transitions and </a:t>
            </a:r>
            <a:r>
              <a:rPr lang="fr-CH" sz="2000" b="1" dirty="0" err="1"/>
              <a:t>evaluations</a:t>
            </a:r>
            <a:endParaRPr lang="en-GB" sz="2000" b="1" dirty="0"/>
          </a:p>
        </p:txBody>
      </p:sp>
      <p:sp>
        <p:nvSpPr>
          <p:cNvPr id="4" name="Curved Down Arrow 3"/>
          <p:cNvSpPr/>
          <p:nvPr/>
        </p:nvSpPr>
        <p:spPr>
          <a:xfrm rot="18776561">
            <a:off x="1722135" y="3106406"/>
            <a:ext cx="914400" cy="381000"/>
          </a:xfrm>
          <a:prstGeom prst="curvedDownArrow">
            <a:avLst>
              <a:gd name="adj1" fmla="val 25000"/>
              <a:gd name="adj2" fmla="val 50000"/>
              <a:gd name="adj3" fmla="val 4847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0" name="Curved Down Arrow 9"/>
          <p:cNvSpPr/>
          <p:nvPr/>
        </p:nvSpPr>
        <p:spPr>
          <a:xfrm rot="3169507">
            <a:off x="6476404" y="3121343"/>
            <a:ext cx="914400" cy="381000"/>
          </a:xfrm>
          <a:prstGeom prst="curvedDownArrow">
            <a:avLst>
              <a:gd name="adj1" fmla="val 25000"/>
              <a:gd name="adj2" fmla="val 50000"/>
              <a:gd name="adj3" fmla="val 4847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1" name="Curved Down Arrow 10"/>
          <p:cNvSpPr/>
          <p:nvPr/>
        </p:nvSpPr>
        <p:spPr>
          <a:xfrm rot="8338575">
            <a:off x="6329761" y="5638948"/>
            <a:ext cx="914400" cy="381000"/>
          </a:xfrm>
          <a:prstGeom prst="curvedDownArrow">
            <a:avLst>
              <a:gd name="adj1" fmla="val 25000"/>
              <a:gd name="adj2" fmla="val 50000"/>
              <a:gd name="adj3" fmla="val 4847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2" name="Curved Down Arrow 11"/>
          <p:cNvSpPr/>
          <p:nvPr/>
        </p:nvSpPr>
        <p:spPr>
          <a:xfrm rot="13690343">
            <a:off x="1725643" y="5794918"/>
            <a:ext cx="914400" cy="381000"/>
          </a:xfrm>
          <a:prstGeom prst="curvedDownArrow">
            <a:avLst>
              <a:gd name="adj1" fmla="val 25000"/>
              <a:gd name="adj2" fmla="val 50000"/>
              <a:gd name="adj3" fmla="val 4847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1075391" y="1867062"/>
            <a:ext cx="6993217" cy="830997"/>
          </a:xfrm>
          <a:prstGeom prst="rect">
            <a:avLst/>
          </a:prstGeom>
          <a:solidFill>
            <a:srgbClr val="EAEAEA"/>
          </a:solidFill>
        </p:spPr>
        <p:txBody>
          <a:bodyPr wrap="square" tIns="0" bIns="0" rtlCol="0">
            <a:spAutoFit/>
          </a:bodyPr>
          <a:lstStyle/>
          <a:p>
            <a:pPr algn="ctr"/>
            <a:r>
              <a:rPr lang="fr-CH" sz="3000" b="1" i="1" dirty="0" err="1">
                <a:effectLst>
                  <a:outerShdw blurRad="38100" dist="38100" dir="2700000" algn="tl">
                    <a:srgbClr val="000000">
                      <a:alpha val="43137"/>
                    </a:srgbClr>
                  </a:outerShdw>
                </a:effectLst>
              </a:rPr>
              <a:t>Quality</a:t>
            </a:r>
            <a:r>
              <a:rPr lang="fr-CH" sz="3000" b="1" i="1" dirty="0">
                <a:effectLst>
                  <a:outerShdw blurRad="38100" dist="38100" dir="2700000" algn="tl">
                    <a:srgbClr val="000000">
                      <a:alpha val="43137"/>
                    </a:srgbClr>
                  </a:outerShdw>
                </a:effectLst>
              </a:rPr>
              <a:t> </a:t>
            </a:r>
            <a:r>
              <a:rPr lang="fr-CH" sz="3000" b="1" i="1" dirty="0" err="1">
                <a:effectLst>
                  <a:outerShdw blurRad="38100" dist="38100" dir="2700000" algn="tl">
                    <a:srgbClr val="000000">
                      <a:alpha val="43137"/>
                    </a:srgbClr>
                  </a:outerShdw>
                </a:effectLst>
              </a:rPr>
              <a:t>Apprenticeship</a:t>
            </a:r>
            <a:r>
              <a:rPr lang="fr-CH" sz="3000" b="1" i="1" dirty="0">
                <a:effectLst>
                  <a:outerShdw blurRad="38100" dist="38100" dir="2700000" algn="tl">
                    <a:srgbClr val="000000">
                      <a:alpha val="43137"/>
                    </a:srgbClr>
                  </a:outerShdw>
                </a:effectLst>
              </a:rPr>
              <a:t> training life-cycle  </a:t>
            </a:r>
            <a:r>
              <a:rPr lang="fr-CH" sz="2400" b="1" i="1" dirty="0">
                <a:effectLst>
                  <a:outerShdw blurRad="38100" dist="38100" dir="2700000" algn="tl">
                    <a:srgbClr val="000000">
                      <a:alpha val="43137"/>
                    </a:srgbClr>
                  </a:outerShdw>
                </a:effectLst>
              </a:rPr>
              <a:t>(4 stages)</a:t>
            </a:r>
            <a:endParaRPr lang="en-GB" sz="2400" b="1" i="1" dirty="0">
              <a:effectLst>
                <a:outerShdw blurRad="38100" dist="38100" dir="2700000" algn="tl">
                  <a:srgbClr val="000000">
                    <a:alpha val="43137"/>
                  </a:srgbClr>
                </a:outerShdw>
              </a:effectLst>
            </a:endParaRPr>
          </a:p>
        </p:txBody>
      </p:sp>
      <p:sp>
        <p:nvSpPr>
          <p:cNvPr id="16" name="TextBox 15"/>
          <p:cNvSpPr txBox="1"/>
          <p:nvPr/>
        </p:nvSpPr>
        <p:spPr>
          <a:xfrm>
            <a:off x="457200" y="306111"/>
            <a:ext cx="8458200" cy="830997"/>
          </a:xfrm>
          <a:prstGeom prst="rect">
            <a:avLst/>
          </a:prstGeom>
          <a:noFill/>
          <a:ln>
            <a:solidFill>
              <a:schemeClr val="accent6">
                <a:lumMod val="60000"/>
                <a:lumOff val="40000"/>
              </a:schemeClr>
            </a:solidFill>
          </a:ln>
        </p:spPr>
        <p:txBody>
          <a:bodyPr wrap="square" rtlCol="0">
            <a:spAutoFit/>
          </a:bodyPr>
          <a:lstStyle/>
          <a:p>
            <a:pPr algn="ctr"/>
            <a:r>
              <a:rPr lang="fr-CH" sz="2400" b="1" dirty="0">
                <a:solidFill>
                  <a:srgbClr val="C00000"/>
                </a:solidFill>
                <a:effectLst>
                  <a:outerShdw blurRad="38100" dist="38100" dir="2700000" algn="tl">
                    <a:srgbClr val="000000">
                      <a:alpha val="43137"/>
                    </a:srgbClr>
                  </a:outerShdw>
                </a:effectLst>
              </a:rPr>
              <a:t>National Policy </a:t>
            </a:r>
            <a:r>
              <a:rPr lang="fr-CH" sz="2400" b="1" dirty="0" err="1">
                <a:solidFill>
                  <a:srgbClr val="C00000"/>
                </a:solidFill>
                <a:effectLst>
                  <a:outerShdw blurRad="38100" dist="38100" dir="2700000" algn="tl">
                    <a:srgbClr val="000000">
                      <a:alpha val="43137"/>
                    </a:srgbClr>
                  </a:outerShdw>
                </a:effectLst>
              </a:rPr>
              <a:t>Environment</a:t>
            </a:r>
            <a:r>
              <a:rPr lang="fr-CH" sz="2400" b="1" dirty="0">
                <a:solidFill>
                  <a:srgbClr val="C00000"/>
                </a:solidFill>
                <a:effectLst>
                  <a:outerShdw blurRad="38100" dist="38100" dir="2700000" algn="tl">
                    <a:srgbClr val="000000">
                      <a:alpha val="43137"/>
                    </a:srgbClr>
                  </a:outerShdw>
                </a:effectLst>
              </a:rPr>
              <a:t>: Law and system</a:t>
            </a:r>
          </a:p>
          <a:p>
            <a:pPr algn="ctr"/>
            <a:r>
              <a:rPr lang="fr-CH" sz="2400" b="1" dirty="0">
                <a:solidFill>
                  <a:srgbClr val="C00000"/>
                </a:solidFill>
                <a:effectLst>
                  <a:outerShdw blurRad="38100" dist="38100" dir="2700000" algn="tl">
                    <a:srgbClr val="000000">
                      <a:alpha val="43137"/>
                    </a:srgbClr>
                  </a:outerShdw>
                </a:effectLst>
              </a:rPr>
              <a:t>(6 building blocks)</a:t>
            </a:r>
            <a:endParaRPr lang="en-GB" sz="2400" b="1" dirty="0">
              <a:solidFill>
                <a:srgbClr val="C00000"/>
              </a:solidFill>
              <a:effectLst>
                <a:outerShdw blurRad="38100" dist="38100" dir="2700000" algn="tl">
                  <a:srgbClr val="000000">
                    <a:alpha val="43137"/>
                  </a:srgbClr>
                </a:outerShdw>
              </a:effectLst>
            </a:endParaRPr>
          </a:p>
        </p:txBody>
      </p:sp>
      <p:sp>
        <p:nvSpPr>
          <p:cNvPr id="15" name="Up-Down Arrow 14"/>
          <p:cNvSpPr/>
          <p:nvPr/>
        </p:nvSpPr>
        <p:spPr>
          <a:xfrm>
            <a:off x="4346772" y="1088965"/>
            <a:ext cx="208044" cy="76579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81057711"/>
      </p:ext>
    </p:extLst>
  </p:cSld>
  <p:clrMapOvr>
    <a:masterClrMapping/>
  </p:clrMapOvr>
  <mc:AlternateContent xmlns:mc="http://schemas.openxmlformats.org/markup-compatibility/2006" xmlns:p14="http://schemas.microsoft.com/office/powerpoint/2010/main">
    <mc:Choice Requires="p14">
      <p:transition spd="slow" advTm="120797">
        <p14:vortex dir="r"/>
      </p:transition>
    </mc:Choice>
    <mc:Fallback xmlns="">
      <p:transition spd="slow" advTm="1207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20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20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2000"/>
                                        <p:tgtEl>
                                          <p:spTgt spid="8"/>
                                        </p:tgtEl>
                                      </p:cBhvr>
                                    </p:animEffect>
                                  </p:childTnLst>
                                </p:cTn>
                              </p:par>
                            </p:childTnLst>
                          </p:cTn>
                        </p:par>
                        <p:par>
                          <p:cTn id="32" fill="hold">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4" grpId="0" animBg="1"/>
      <p:bldP spid="10" grpId="0" animBg="1"/>
      <p:bldP spid="11" grpId="0" animBg="1"/>
      <p:bldP spid="12" grpId="0" animBg="1"/>
      <p:bldP spid="16"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3048000" cy="612668"/>
          </a:xfrm>
          <a:prstGeom prst="rect">
            <a:avLst/>
          </a:prstGeom>
        </p:spPr>
        <p:txBody>
          <a:bodyPr wrap="square">
            <a:spAutoFit/>
          </a:bodyPr>
          <a:lstStyle/>
          <a:p>
            <a:pPr algn="ctr">
              <a:lnSpc>
                <a:spcPct val="125000"/>
              </a:lnSpc>
            </a:pPr>
            <a:r>
              <a:rPr lang="en-GB" sz="3000" b="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Stages</a:t>
            </a:r>
          </a:p>
        </p:txBody>
      </p:sp>
      <p:graphicFrame>
        <p:nvGraphicFramePr>
          <p:cNvPr id="7" name="Diagram 6"/>
          <p:cNvGraphicFramePr/>
          <p:nvPr>
            <p:extLst>
              <p:ext uri="{D42A27DB-BD31-4B8C-83A1-F6EECF244321}">
                <p14:modId xmlns:p14="http://schemas.microsoft.com/office/powerpoint/2010/main" val="1256838248"/>
              </p:ext>
            </p:extLst>
          </p:nvPr>
        </p:nvGraphicFramePr>
        <p:xfrm>
          <a:off x="1586441" y="762000"/>
          <a:ext cx="7439026"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6"/>
          <p:cNvSpPr>
            <a:spLocks noChangeArrowheads="1"/>
          </p:cNvSpPr>
          <p:nvPr/>
        </p:nvSpPr>
        <p:spPr bwMode="auto">
          <a:xfrm>
            <a:off x="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7"/>
          <p:cNvSpPr>
            <a:spLocks noChangeArrowheads="1"/>
          </p:cNvSpPr>
          <p:nvPr/>
        </p:nvSpPr>
        <p:spPr bwMode="auto">
          <a:xfrm>
            <a:off x="0" y="2038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ounded Rectangle 4"/>
          <p:cNvSpPr/>
          <p:nvPr/>
        </p:nvSpPr>
        <p:spPr>
          <a:xfrm>
            <a:off x="491067" y="888469"/>
            <a:ext cx="2971800" cy="5969531"/>
          </a:xfrm>
          <a:prstGeom prst="roundRect">
            <a:avLst/>
          </a:prstGeom>
          <a:ln>
            <a:noFill/>
          </a:ln>
          <a:effectLst/>
          <a:scene3d>
            <a:camera prst="orthographicFront">
              <a:rot lat="0" lon="0" rev="0"/>
            </a:camera>
            <a:lightRig rig="contrasting" dir="t">
              <a:rot lat="0" lon="0" rev="7800000"/>
            </a:lightRig>
          </a:scene3d>
          <a:sp3d extrusionH="57150">
            <a:bevelT w="196850" h="190500"/>
            <a:extrusionClr>
              <a:srgbClr val="FFFF00"/>
            </a:extrusionClr>
          </a:sp3d>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fr-CH" sz="2600" b="1" dirty="0" err="1">
                <a:latin typeface="Arial" panose="020B0604020202020204" pitchFamily="34" charset="0"/>
                <a:cs typeface="Arial" panose="020B0604020202020204" pitchFamily="34" charset="0"/>
              </a:rPr>
              <a:t>Developing</a:t>
            </a:r>
            <a:r>
              <a:rPr lang="fr-CH" sz="2600" b="1" dirty="0">
                <a:latin typeface="Arial" panose="020B0604020202020204" pitchFamily="34" charset="0"/>
                <a:cs typeface="Arial" panose="020B0604020202020204" pitchFamily="34" charset="0"/>
              </a:rPr>
              <a:t> </a:t>
            </a:r>
            <a:r>
              <a:rPr lang="fr-CH" sz="2600" b="1" dirty="0" err="1">
                <a:latin typeface="Arial" panose="020B0604020202020204" pitchFamily="34" charset="0"/>
                <a:cs typeface="Arial" panose="020B0604020202020204" pitchFamily="34" charset="0"/>
              </a:rPr>
              <a:t>apprenticeship</a:t>
            </a:r>
            <a:r>
              <a:rPr lang="fr-CH" sz="2600" b="1" dirty="0">
                <a:latin typeface="Arial" panose="020B0604020202020204" pitchFamily="34" charset="0"/>
                <a:cs typeface="Arial" panose="020B0604020202020204" pitchFamily="34" charset="0"/>
              </a:rPr>
              <a:t> programmes</a:t>
            </a:r>
            <a:endParaRPr lang="en-GB" sz="2600" b="1" dirty="0">
              <a:latin typeface="Arial" panose="020B0604020202020204" pitchFamily="34" charset="0"/>
              <a:cs typeface="Arial" panose="020B0604020202020204" pitchFamily="34" charset="0"/>
            </a:endParaRPr>
          </a:p>
        </p:txBody>
      </p:sp>
      <p:sp>
        <p:nvSpPr>
          <p:cNvPr id="12" name="Rectangle 11"/>
          <p:cNvSpPr/>
          <p:nvPr/>
        </p:nvSpPr>
        <p:spPr>
          <a:xfrm>
            <a:off x="3781954" y="-3068"/>
            <a:ext cx="3048000" cy="612668"/>
          </a:xfrm>
          <a:prstGeom prst="rect">
            <a:avLst/>
          </a:prstGeom>
        </p:spPr>
        <p:txBody>
          <a:bodyPr wrap="square">
            <a:spAutoFit/>
          </a:bodyPr>
          <a:lstStyle/>
          <a:p>
            <a:pPr algn="ctr">
              <a:lnSpc>
                <a:spcPct val="125000"/>
              </a:lnSpc>
            </a:pPr>
            <a:r>
              <a:rPr lang="en-GB" sz="3000" b="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Processes</a:t>
            </a:r>
          </a:p>
        </p:txBody>
      </p:sp>
    </p:spTree>
    <p:custDataLst>
      <p:tags r:id="rId1"/>
    </p:custDataLst>
    <p:extLst>
      <p:ext uri="{BB962C8B-B14F-4D97-AF65-F5344CB8AC3E}">
        <p14:creationId xmlns:p14="http://schemas.microsoft.com/office/powerpoint/2010/main" val="2970553518"/>
      </p:ext>
    </p:extLst>
  </p:cSld>
  <p:clrMapOvr>
    <a:masterClrMapping/>
  </p:clrMapOvr>
  <mc:AlternateContent xmlns:mc="http://schemas.openxmlformats.org/markup-compatibility/2006" xmlns:p14="http://schemas.microsoft.com/office/powerpoint/2010/main">
    <mc:Choice Requires="p14">
      <p:transition spd="slow" p14:dur="2000" advTm="82546">
        <p14:prism isContent="1"/>
      </p:transition>
    </mc:Choice>
    <mc:Fallback xmlns="">
      <p:transition spd="slow" advTm="825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graphicEl>
                                              <a:dgm id="{6F8AFE13-B470-41B9-BA32-7402BDF9D082}"/>
                                            </p:graphicEl>
                                          </p:spTgt>
                                        </p:tgtEl>
                                        <p:attrNameLst>
                                          <p:attrName>style.visibility</p:attrName>
                                        </p:attrNameLst>
                                      </p:cBhvr>
                                      <p:to>
                                        <p:strVal val="visible"/>
                                      </p:to>
                                    </p:set>
                                    <p:animEffect transition="in" filter="wipe(right)">
                                      <p:cBhvr>
                                        <p:cTn id="12" dur="500"/>
                                        <p:tgtEl>
                                          <p:spTgt spid="7">
                                            <p:graphicEl>
                                              <a:dgm id="{6F8AFE13-B470-41B9-BA32-7402BDF9D082}"/>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graphicEl>
                                              <a:dgm id="{1E3929B6-541F-4791-884B-F85CBB806342}"/>
                                            </p:graphicEl>
                                          </p:spTgt>
                                        </p:tgtEl>
                                        <p:attrNameLst>
                                          <p:attrName>style.visibility</p:attrName>
                                        </p:attrNameLst>
                                      </p:cBhvr>
                                      <p:to>
                                        <p:strVal val="visible"/>
                                      </p:to>
                                    </p:set>
                                    <p:animEffect transition="in" filter="wipe(right)">
                                      <p:cBhvr>
                                        <p:cTn id="15" dur="500"/>
                                        <p:tgtEl>
                                          <p:spTgt spid="7">
                                            <p:graphicEl>
                                              <a:dgm id="{1E3929B6-541F-4791-884B-F85CBB80634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85D1B12A-D9D6-49D2-8F3B-FB161AC555DB}"/>
                                            </p:graphicEl>
                                          </p:spTgt>
                                        </p:tgtEl>
                                        <p:attrNameLst>
                                          <p:attrName>style.visibility</p:attrName>
                                        </p:attrNameLst>
                                      </p:cBhvr>
                                      <p:to>
                                        <p:strVal val="visible"/>
                                      </p:to>
                                    </p:set>
                                    <p:animEffect transition="in" filter="wipe(right)">
                                      <p:cBhvr>
                                        <p:cTn id="20" dur="500"/>
                                        <p:tgtEl>
                                          <p:spTgt spid="7">
                                            <p:graphicEl>
                                              <a:dgm id="{85D1B12A-D9D6-49D2-8F3B-FB161AC555DB}"/>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graphicEl>
                                              <a:dgm id="{13F400CB-BC77-4947-8D06-9C9D05F11A3E}"/>
                                            </p:graphicEl>
                                          </p:spTgt>
                                        </p:tgtEl>
                                        <p:attrNameLst>
                                          <p:attrName>style.visibility</p:attrName>
                                        </p:attrNameLst>
                                      </p:cBhvr>
                                      <p:to>
                                        <p:strVal val="visible"/>
                                      </p:to>
                                    </p:set>
                                    <p:animEffect transition="in" filter="wipe(right)">
                                      <p:cBhvr>
                                        <p:cTn id="23" dur="500"/>
                                        <p:tgtEl>
                                          <p:spTgt spid="7">
                                            <p:graphicEl>
                                              <a:dgm id="{13F400CB-BC77-4947-8D06-9C9D05F11A3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graphicEl>
                                              <a:dgm id="{3B377303-D495-4E47-864A-AB2154B0B31F}"/>
                                            </p:graphicEl>
                                          </p:spTgt>
                                        </p:tgtEl>
                                        <p:attrNameLst>
                                          <p:attrName>style.visibility</p:attrName>
                                        </p:attrNameLst>
                                      </p:cBhvr>
                                      <p:to>
                                        <p:strVal val="visible"/>
                                      </p:to>
                                    </p:set>
                                    <p:animEffect transition="in" filter="wipe(right)">
                                      <p:cBhvr>
                                        <p:cTn id="28" dur="500"/>
                                        <p:tgtEl>
                                          <p:spTgt spid="7">
                                            <p:graphicEl>
                                              <a:dgm id="{3B377303-D495-4E47-864A-AB2154B0B31F}"/>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
                                            <p:graphicEl>
                                              <a:dgm id="{169DD13A-CF19-448F-82DD-7629D433E326}"/>
                                            </p:graphicEl>
                                          </p:spTgt>
                                        </p:tgtEl>
                                        <p:attrNameLst>
                                          <p:attrName>style.visibility</p:attrName>
                                        </p:attrNameLst>
                                      </p:cBhvr>
                                      <p:to>
                                        <p:strVal val="visible"/>
                                      </p:to>
                                    </p:set>
                                    <p:animEffect transition="in" filter="wipe(right)">
                                      <p:cBhvr>
                                        <p:cTn id="31" dur="500"/>
                                        <p:tgtEl>
                                          <p:spTgt spid="7">
                                            <p:graphicEl>
                                              <a:dgm id="{169DD13A-CF19-448F-82DD-7629D433E32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graphicEl>
                                              <a:dgm id="{E93141E0-4AED-4F2B-86D7-FD033FFC8487}"/>
                                            </p:graphicEl>
                                          </p:spTgt>
                                        </p:tgtEl>
                                        <p:attrNameLst>
                                          <p:attrName>style.visibility</p:attrName>
                                        </p:attrNameLst>
                                      </p:cBhvr>
                                      <p:to>
                                        <p:strVal val="visible"/>
                                      </p:to>
                                    </p:set>
                                    <p:animEffect transition="in" filter="wipe(right)">
                                      <p:cBhvr>
                                        <p:cTn id="36" dur="500"/>
                                        <p:tgtEl>
                                          <p:spTgt spid="7">
                                            <p:graphicEl>
                                              <a:dgm id="{E93141E0-4AED-4F2B-86D7-FD033FFC8487}"/>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
                                            <p:graphicEl>
                                              <a:dgm id="{7D494B76-857B-420D-AC5D-3DCCC84DF22A}"/>
                                            </p:graphicEl>
                                          </p:spTgt>
                                        </p:tgtEl>
                                        <p:attrNameLst>
                                          <p:attrName>style.visibility</p:attrName>
                                        </p:attrNameLst>
                                      </p:cBhvr>
                                      <p:to>
                                        <p:strVal val="visible"/>
                                      </p:to>
                                    </p:set>
                                    <p:animEffect transition="in" filter="wipe(right)">
                                      <p:cBhvr>
                                        <p:cTn id="39" dur="500"/>
                                        <p:tgtEl>
                                          <p:spTgt spid="7">
                                            <p:graphicEl>
                                              <a:dgm id="{7D494B76-857B-420D-AC5D-3DCCC84DF2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4" y="0"/>
            <a:ext cx="8389200" cy="570734"/>
          </a:xfrm>
          <a:prstGeom prst="rect">
            <a:avLst/>
          </a:prstGeom>
        </p:spPr>
        <p:txBody>
          <a:bodyPr wrap="square">
            <a:spAutoFit/>
          </a:bodyPr>
          <a:lstStyle/>
          <a:p>
            <a:pPr algn="ctr">
              <a:lnSpc>
                <a:spcPct val="125000"/>
              </a:lnSpc>
            </a:pPr>
            <a:r>
              <a:rPr lang="en-GB" sz="28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Each process covers…</a:t>
            </a:r>
            <a:endParaRPr lang="en-GB" sz="24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43941" y="914400"/>
            <a:ext cx="6477000" cy="4131900"/>
          </a:xfrm>
          <a:prstGeom prst="rect">
            <a:avLst/>
          </a:prstGeom>
        </p:spPr>
        <p:txBody>
          <a:bodyPr wrap="square">
            <a:spAutoFit/>
          </a:bodyPr>
          <a:lstStyle/>
          <a:p>
            <a:pPr>
              <a:lnSpc>
                <a:spcPct val="125000"/>
              </a:lnSpc>
              <a:spcAft>
                <a:spcPts val="900"/>
              </a:spcAft>
            </a:pPr>
            <a:r>
              <a:rPr lang="en-GB" sz="2400" dirty="0">
                <a:latin typeface="Arial" panose="020B0604020202020204" pitchFamily="34" charset="0"/>
                <a:cs typeface="Arial" panose="020B0604020202020204" pitchFamily="34" charset="0"/>
              </a:rPr>
              <a:t>A description of the </a:t>
            </a:r>
            <a:r>
              <a:rPr lang="en-GB" sz="2400" b="1" dirty="0">
                <a:latin typeface="Arial" panose="020B0604020202020204" pitchFamily="34" charset="0"/>
                <a:cs typeface="Arial" panose="020B0604020202020204" pitchFamily="34" charset="0"/>
              </a:rPr>
              <a:t>issue</a:t>
            </a:r>
            <a:r>
              <a:rPr lang="en-GB" sz="2400" dirty="0">
                <a:latin typeface="Arial" panose="020B0604020202020204" pitchFamily="34" charset="0"/>
                <a:cs typeface="Arial" panose="020B0604020202020204" pitchFamily="34" charset="0"/>
              </a:rPr>
              <a:t> providing an overview of why this element is important in quality apprenticeships programmes</a:t>
            </a:r>
          </a:p>
          <a:p>
            <a:pPr>
              <a:lnSpc>
                <a:spcPct val="125000"/>
              </a:lnSpc>
              <a:spcBef>
                <a:spcPts val="9000"/>
              </a:spcBef>
              <a:spcAft>
                <a:spcPts val="900"/>
              </a:spcAft>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standardized tool </a:t>
            </a:r>
            <a:r>
              <a:rPr lang="en-GB" sz="2400" dirty="0">
                <a:latin typeface="Arial" panose="020B0604020202020204" pitchFamily="34" charset="0"/>
                <a:cs typeface="Arial" panose="020B0604020202020204" pitchFamily="34" charset="0"/>
              </a:rPr>
              <a:t>designed as a set of steps required to implement a particular process.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066800"/>
            <a:ext cx="1143000" cy="12886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53" y="3892138"/>
            <a:ext cx="1143000" cy="1135856"/>
          </a:xfrm>
          <a:prstGeom prst="rect">
            <a:avLst/>
          </a:prstGeom>
        </p:spPr>
      </p:pic>
    </p:spTree>
    <p:custDataLst>
      <p:tags r:id="rId1"/>
    </p:custDataLst>
    <p:extLst>
      <p:ext uri="{BB962C8B-B14F-4D97-AF65-F5344CB8AC3E}">
        <p14:creationId xmlns:p14="http://schemas.microsoft.com/office/powerpoint/2010/main" val="1008213783"/>
      </p:ext>
    </p:extLst>
  </p:cSld>
  <p:clrMapOvr>
    <a:masterClrMapping/>
  </p:clrMapOvr>
  <mc:AlternateContent xmlns:mc="http://schemas.openxmlformats.org/markup-compatibility/2006" xmlns:p14="http://schemas.microsoft.com/office/powerpoint/2010/main">
    <mc:Choice Requires="p14">
      <p:transition p14:dur="0" advTm="131374"/>
    </mc:Choice>
    <mc:Fallback xmlns="">
      <p:transition advTm="131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rgbClr val="8BB2FF"/>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1" end="1"/>
                                            </p:txEl>
                                          </p:spTgt>
                                        </p:tgtEl>
                                        <p:attrNameLst>
                                          <p:attrName>ppt_c</p:attrName>
                                        </p:attrNameLst>
                                      </p:cBhvr>
                                      <p:to>
                                        <a:srgbClr val="8BB2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4" y="0"/>
            <a:ext cx="8389200" cy="570734"/>
          </a:xfrm>
          <a:prstGeom prst="rect">
            <a:avLst/>
          </a:prstGeom>
        </p:spPr>
        <p:txBody>
          <a:bodyPr wrap="square">
            <a:spAutoFit/>
          </a:bodyPr>
          <a:lstStyle/>
          <a:p>
            <a:pPr algn="ctr">
              <a:lnSpc>
                <a:spcPct val="125000"/>
              </a:lnSpc>
            </a:pPr>
            <a:r>
              <a:rPr lang="en-GB" sz="28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Each process covers…</a:t>
            </a:r>
            <a:endParaRPr lang="en-GB" sz="24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057400" y="1676400"/>
            <a:ext cx="6477000" cy="2932341"/>
          </a:xfrm>
          <a:prstGeom prst="rect">
            <a:avLst/>
          </a:prstGeom>
        </p:spPr>
        <p:txBody>
          <a:bodyPr wrap="square">
            <a:spAutoFit/>
          </a:bodyPr>
          <a:lstStyle/>
          <a:p>
            <a:pPr>
              <a:lnSpc>
                <a:spcPct val="125000"/>
              </a:lnSpc>
              <a:spcBef>
                <a:spcPts val="3600"/>
              </a:spcBef>
              <a:spcAft>
                <a:spcPts val="900"/>
              </a:spcAft>
            </a:pPr>
            <a:r>
              <a:rPr lang="en-GB" sz="2400" b="1" dirty="0">
                <a:latin typeface="Arial" panose="020B0604020202020204" pitchFamily="34" charset="0"/>
                <a:cs typeface="Arial" panose="020B0604020202020204" pitchFamily="34" charset="0"/>
              </a:rPr>
              <a:t>Tips </a:t>
            </a:r>
            <a:r>
              <a:rPr lang="en-GB" sz="2400" dirty="0">
                <a:latin typeface="Arial" panose="020B0604020202020204" pitchFamily="34" charset="0"/>
                <a:cs typeface="Arial" panose="020B0604020202020204" pitchFamily="34" charset="0"/>
              </a:rPr>
              <a:t>based on evidence of good practices, presented in green boxes.</a:t>
            </a:r>
          </a:p>
          <a:p>
            <a:pPr>
              <a:lnSpc>
                <a:spcPct val="125000"/>
              </a:lnSpc>
              <a:spcBef>
                <a:spcPts val="3600"/>
              </a:spcBef>
              <a:spcAft>
                <a:spcPts val="900"/>
              </a:spcAft>
            </a:pPr>
            <a:r>
              <a:rPr lang="en-GB" sz="2400" b="1" dirty="0">
                <a:latin typeface="Arial" panose="020B0604020202020204" pitchFamily="34" charset="0"/>
                <a:cs typeface="Arial" panose="020B0604020202020204" pitchFamily="34" charset="0"/>
              </a:rPr>
              <a:t>Tools</a:t>
            </a:r>
            <a:r>
              <a:rPr lang="en-GB" sz="2400" dirty="0">
                <a:latin typeface="Arial" panose="020B0604020202020204" pitchFamily="34" charset="0"/>
                <a:cs typeface="Arial" panose="020B0604020202020204" pitchFamily="34" charset="0"/>
              </a:rPr>
              <a:t> from different countries, presented in boxes with a summary of key features of the tool including digital technology tools.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57" y="3425385"/>
            <a:ext cx="1143000" cy="10603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905000"/>
            <a:ext cx="776514" cy="776514"/>
          </a:xfrm>
          <a:prstGeom prst="rect">
            <a:avLst/>
          </a:prstGeom>
        </p:spPr>
      </p:pic>
    </p:spTree>
    <p:custDataLst>
      <p:tags r:id="rId1"/>
    </p:custDataLst>
    <p:extLst>
      <p:ext uri="{BB962C8B-B14F-4D97-AF65-F5344CB8AC3E}">
        <p14:creationId xmlns:p14="http://schemas.microsoft.com/office/powerpoint/2010/main" val="812830525"/>
      </p:ext>
    </p:extLst>
  </p:cSld>
  <p:clrMapOvr>
    <a:masterClrMapping/>
  </p:clrMapOvr>
  <mc:AlternateContent xmlns:mc="http://schemas.openxmlformats.org/markup-compatibility/2006" xmlns:p14="http://schemas.microsoft.com/office/powerpoint/2010/main">
    <mc:Choice Requires="p14">
      <p:transition p14:dur="0" advTm="131374"/>
    </mc:Choice>
    <mc:Fallback xmlns="">
      <p:transition advTm="131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rgbClr val="8BB2FF"/>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7400" y="1066800"/>
            <a:ext cx="6477000" cy="4362733"/>
          </a:xfrm>
          <a:prstGeom prst="rect">
            <a:avLst/>
          </a:prstGeom>
        </p:spPr>
        <p:txBody>
          <a:bodyPr wrap="square">
            <a:spAutoFit/>
          </a:bodyPr>
          <a:lstStyle/>
          <a:p>
            <a:pPr>
              <a:lnSpc>
                <a:spcPct val="125000"/>
              </a:lnSpc>
              <a:spcAft>
                <a:spcPts val="900"/>
              </a:spcAft>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checklist or benchmark </a:t>
            </a:r>
            <a:r>
              <a:rPr lang="en-GB" sz="2400" dirty="0">
                <a:latin typeface="Arial" panose="020B0604020202020204" pitchFamily="34" charset="0"/>
                <a:cs typeface="Arial" panose="020B0604020202020204" pitchFamily="34" charset="0"/>
              </a:rPr>
              <a:t>to enable readers to evaluate the development and implementation of apprenticeship programmes in their national contexts and decide which elements of quality apprenticeships could potentially be strengthened.</a:t>
            </a:r>
          </a:p>
          <a:p>
            <a:pPr>
              <a:lnSpc>
                <a:spcPct val="125000"/>
              </a:lnSpc>
              <a:spcBef>
                <a:spcPts val="3600"/>
              </a:spcBef>
              <a:spcAft>
                <a:spcPts val="900"/>
              </a:spcAft>
            </a:pPr>
            <a:r>
              <a:rPr lang="en-GB" sz="2400" dirty="0">
                <a:latin typeface="Arial" panose="020B0604020202020204" pitchFamily="34" charset="0"/>
                <a:cs typeface="Arial" panose="020B0604020202020204" pitchFamily="34" charset="0"/>
              </a:rPr>
              <a:t>Links to relevant videos or e-learning courses are provided where appropriate.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69" y="1258066"/>
            <a:ext cx="1098831" cy="109883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73" y="4519888"/>
            <a:ext cx="1091574" cy="909645"/>
          </a:xfrm>
          <a:prstGeom prst="rect">
            <a:avLst/>
          </a:prstGeom>
        </p:spPr>
      </p:pic>
      <p:sp>
        <p:nvSpPr>
          <p:cNvPr id="7" name="Rectangle 6"/>
          <p:cNvSpPr/>
          <p:nvPr/>
        </p:nvSpPr>
        <p:spPr>
          <a:xfrm>
            <a:off x="249884" y="0"/>
            <a:ext cx="8389200" cy="570734"/>
          </a:xfrm>
          <a:prstGeom prst="rect">
            <a:avLst/>
          </a:prstGeom>
        </p:spPr>
        <p:txBody>
          <a:bodyPr wrap="square">
            <a:spAutoFit/>
          </a:bodyPr>
          <a:lstStyle/>
          <a:p>
            <a:pPr algn="ctr">
              <a:lnSpc>
                <a:spcPct val="125000"/>
              </a:lnSpc>
            </a:pPr>
            <a:r>
              <a:rPr lang="en-GB" sz="28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Each process covers…</a:t>
            </a:r>
            <a:endParaRPr lang="en-GB" sz="24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598967066"/>
      </p:ext>
    </p:extLst>
  </p:cSld>
  <p:clrMapOvr>
    <a:masterClrMapping/>
  </p:clrMapOvr>
  <mc:AlternateContent xmlns:mc="http://schemas.openxmlformats.org/markup-compatibility/2006" xmlns:p14="http://schemas.microsoft.com/office/powerpoint/2010/main">
    <mc:Choice Requires="p14">
      <p:transition p14:dur="0" advTm="39235"/>
    </mc:Choice>
    <mc:Fallback xmlns="">
      <p:transition advTm="39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rgbClr val="8BB2FF"/>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300" y="63436"/>
            <a:ext cx="1410099" cy="1308164"/>
          </a:xfrm>
          <a:prstGeom prst="rect">
            <a:avLst/>
          </a:prstGeom>
          <a:effectLst>
            <a:reflection blurRad="444500" stA="0" endPos="65000" dist="241300" dir="5400000" sy="-100000" algn="bl" rotWithShape="0"/>
          </a:effectLst>
        </p:spPr>
      </p:pic>
      <p:sp>
        <p:nvSpPr>
          <p:cNvPr id="2" name="Rectangle 1"/>
          <p:cNvSpPr/>
          <p:nvPr/>
        </p:nvSpPr>
        <p:spPr>
          <a:xfrm>
            <a:off x="249884" y="0"/>
            <a:ext cx="8389200" cy="570734"/>
          </a:xfrm>
          <a:prstGeom prst="rect">
            <a:avLst/>
          </a:prstGeom>
        </p:spPr>
        <p:txBody>
          <a:bodyPr wrap="square">
            <a:spAutoFit/>
          </a:bodyPr>
          <a:lstStyle/>
          <a:p>
            <a:pPr algn="ctr">
              <a:lnSpc>
                <a:spcPct val="125000"/>
              </a:lnSpc>
            </a:pPr>
            <a:r>
              <a:rPr lang="en-GB" sz="28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is a tool?</a:t>
            </a:r>
            <a:endParaRPr lang="en-GB" sz="24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52400" y="990600"/>
            <a:ext cx="8305800" cy="5459956"/>
          </a:xfrm>
          <a:prstGeom prst="rect">
            <a:avLst/>
          </a:prstGeom>
        </p:spPr>
        <p:txBody>
          <a:bodyPr wrap="square">
            <a:spAutoFit/>
          </a:bodyPr>
          <a:lstStyle/>
          <a:p>
            <a:pPr algn="just">
              <a:lnSpc>
                <a:spcPct val="120000"/>
              </a:lnSpc>
              <a:spcBef>
                <a:spcPts val="600"/>
              </a:spcBef>
            </a:pPr>
            <a:r>
              <a:rPr lang="en-GB" sz="2400" dirty="0">
                <a:solidFill>
                  <a:srgbClr val="000058"/>
                </a:solidFill>
                <a:cs typeface="Arial" panose="020B0604020202020204" pitchFamily="34" charset="0"/>
              </a:rPr>
              <a:t>A “</a:t>
            </a:r>
            <a:r>
              <a:rPr lang="en-GB" sz="2400" b="1" dirty="0">
                <a:solidFill>
                  <a:srgbClr val="000058"/>
                </a:solidFill>
                <a:cs typeface="Arial" panose="020B0604020202020204" pitchFamily="34" charset="0"/>
              </a:rPr>
              <a:t>tool</a:t>
            </a:r>
            <a:r>
              <a:rPr lang="en-GB" sz="2400" dirty="0">
                <a:solidFill>
                  <a:srgbClr val="000058"/>
                </a:solidFill>
                <a:cs typeface="Arial" panose="020B0604020202020204" pitchFamily="34" charset="0"/>
              </a:rPr>
              <a:t>” can refer to:</a:t>
            </a:r>
          </a:p>
          <a:p>
            <a:pPr marL="342900" indent="-342900" algn="just">
              <a:lnSpc>
                <a:spcPct val="125000"/>
              </a:lnSpc>
              <a:spcBef>
                <a:spcPts val="1200"/>
              </a:spcBef>
              <a:buFont typeface="Arial" panose="020B0604020202020204" pitchFamily="34" charset="0"/>
              <a:buChar char="•"/>
            </a:pPr>
            <a:r>
              <a:rPr lang="en-GB" sz="2400" dirty="0">
                <a:solidFill>
                  <a:srgbClr val="000058"/>
                </a:solidFill>
                <a:cs typeface="Arial" panose="020B0604020202020204" pitchFamily="34" charset="0"/>
              </a:rPr>
              <a:t>a particular procedure, process or template used in the development and management of apprenticeship programmes that can be applied in different countries, usually adapted to national and local contexts, or</a:t>
            </a:r>
          </a:p>
          <a:p>
            <a:pPr marL="342900" indent="-342900" algn="just">
              <a:lnSpc>
                <a:spcPct val="125000"/>
              </a:lnSpc>
              <a:spcBef>
                <a:spcPts val="1200"/>
              </a:spcBef>
              <a:buFont typeface="Arial" panose="020B0604020202020204" pitchFamily="34" charset="0"/>
              <a:buChar char="•"/>
            </a:pPr>
            <a:r>
              <a:rPr lang="en-GB" sz="2400" dirty="0">
                <a:solidFill>
                  <a:srgbClr val="000058"/>
                </a:solidFill>
                <a:cs typeface="Arial" panose="020B0604020202020204" pitchFamily="34" charset="0"/>
              </a:rPr>
              <a:t>any apprenticeship-related resources, including documents and publications that provide guidance to practitioners. </a:t>
            </a:r>
          </a:p>
          <a:p>
            <a:pPr>
              <a:lnSpc>
                <a:spcPct val="125000"/>
              </a:lnSpc>
              <a:spcBef>
                <a:spcPts val="1200"/>
              </a:spcBef>
            </a:pPr>
            <a:r>
              <a:rPr lang="en-GB" sz="2400" dirty="0">
                <a:solidFill>
                  <a:srgbClr val="000058"/>
                </a:solidFill>
              </a:rPr>
              <a:t>For example, </a:t>
            </a:r>
            <a:endParaRPr lang="en-GB" sz="2400" dirty="0">
              <a:solidFill>
                <a:srgbClr val="000058"/>
              </a:solidFill>
              <a:cs typeface="Arial" panose="020B0604020202020204" pitchFamily="34" charset="0"/>
            </a:endParaRPr>
          </a:p>
          <a:p>
            <a:pPr marL="285750" indent="-285750">
              <a:lnSpc>
                <a:spcPct val="125000"/>
              </a:lnSpc>
              <a:spcBef>
                <a:spcPts val="1200"/>
              </a:spcBef>
              <a:buFont typeface="Arial" panose="020B0604020202020204" pitchFamily="34" charset="0"/>
              <a:buChar char="•"/>
            </a:pPr>
            <a:r>
              <a:rPr lang="en-GB" sz="2400" dirty="0">
                <a:solidFill>
                  <a:srgbClr val="000058"/>
                </a:solidFill>
              </a:rPr>
              <a:t>Mobile logbook</a:t>
            </a:r>
          </a:p>
          <a:p>
            <a:pPr marL="285750" indent="-285750">
              <a:lnSpc>
                <a:spcPct val="125000"/>
              </a:lnSpc>
              <a:spcBef>
                <a:spcPts val="1200"/>
              </a:spcBef>
              <a:buFont typeface="Arial" panose="020B0604020202020204" pitchFamily="34" charset="0"/>
              <a:buChar char="•"/>
            </a:pPr>
            <a:r>
              <a:rPr lang="en-GB" sz="2400" dirty="0">
                <a:solidFill>
                  <a:srgbClr val="000058"/>
                </a:solidFill>
              </a:rPr>
              <a:t>How final assessment is organized in a given country?</a:t>
            </a:r>
          </a:p>
        </p:txBody>
      </p:sp>
    </p:spTree>
    <p:custDataLst>
      <p:tags r:id="rId1"/>
    </p:custDataLst>
    <p:extLst>
      <p:ext uri="{BB962C8B-B14F-4D97-AF65-F5344CB8AC3E}">
        <p14:creationId xmlns:p14="http://schemas.microsoft.com/office/powerpoint/2010/main" val="1291433564"/>
      </p:ext>
    </p:extLst>
  </p:cSld>
  <p:clrMapOvr>
    <a:masterClrMapping/>
  </p:clrMapOvr>
  <mc:AlternateContent xmlns:mc="http://schemas.openxmlformats.org/markup-compatibility/2006" xmlns:p14="http://schemas.microsoft.com/office/powerpoint/2010/main">
    <mc:Choice Requires="p14">
      <p:transition spd="slow" p14:dur="900" advTm="315355">
        <p14:glitter pattern="hexagon"/>
      </p:transition>
    </mc:Choice>
    <mc:Fallback xmlns="">
      <p:transition spd="slow" advTm="3153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8BB2FF"/>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8BB2FF"/>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8BB2FF"/>
                                      </p:to>
                                    </p:animClr>
                                  </p:sub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8BB2FF"/>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rgbClr val="8BB2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8F8F8"/>
            </a:gs>
            <a:gs pos="100000">
              <a:schemeClr val="bg2">
                <a:lumMod val="60000"/>
                <a:lumOff val="40000"/>
              </a:schemeClr>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686" y="14514"/>
            <a:ext cx="2209753" cy="3352800"/>
          </a:xfrm>
          <a:prstGeom prst="rect">
            <a:avLst/>
          </a:prstGeom>
          <a:scene3d>
            <a:camera prst="orthographicFront"/>
            <a:lightRig rig="threePt" dir="t"/>
          </a:scene3d>
          <a:sp3d>
            <a:bevelT w="0" h="0"/>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798" y="3381829"/>
            <a:ext cx="2176375" cy="34761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2256" y="7256"/>
            <a:ext cx="2301168" cy="33455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821" y="7256"/>
            <a:ext cx="2365151" cy="334554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6" y="3367314"/>
            <a:ext cx="2349758" cy="347617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5821" y="3381828"/>
            <a:ext cx="2325264" cy="346528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1085" y="3312884"/>
            <a:ext cx="2236021" cy="3526973"/>
          </a:xfrm>
          <a:prstGeom prst="rect">
            <a:avLst/>
          </a:prstGeom>
        </p:spPr>
      </p:pic>
      <p:sp>
        <p:nvSpPr>
          <p:cNvPr id="17" name="Rectangle 16"/>
          <p:cNvSpPr/>
          <p:nvPr/>
        </p:nvSpPr>
        <p:spPr>
          <a:xfrm>
            <a:off x="10886" y="304800"/>
            <a:ext cx="2133601" cy="2947410"/>
          </a:xfrm>
          <a:prstGeom prst="rect">
            <a:avLst/>
          </a:prstGeom>
        </p:spPr>
        <p:txBody>
          <a:bodyPr wrap="square">
            <a:spAutoFit/>
          </a:bodyPr>
          <a:lstStyle/>
          <a:p>
            <a:pPr algn="ctr">
              <a:lnSpc>
                <a:spcPct val="150000"/>
              </a:lnSpc>
            </a:pPr>
            <a:r>
              <a:rPr lang="en-GB" sz="32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Modular design: has 7 modules</a:t>
            </a:r>
          </a:p>
        </p:txBody>
      </p:sp>
    </p:spTree>
    <p:custDataLst>
      <p:tags r:id="rId1"/>
    </p:custDataLst>
    <p:extLst>
      <p:ext uri="{BB962C8B-B14F-4D97-AF65-F5344CB8AC3E}">
        <p14:creationId xmlns:p14="http://schemas.microsoft.com/office/powerpoint/2010/main" val="1614776725"/>
      </p:ext>
    </p:extLst>
  </p:cSld>
  <p:clrMapOvr>
    <a:masterClrMapping/>
  </p:clrMapOvr>
  <mc:AlternateContent xmlns:mc="http://schemas.openxmlformats.org/markup-compatibility/2006" xmlns:p14="http://schemas.microsoft.com/office/powerpoint/2010/main">
    <mc:Choice Requires="p14">
      <p:transition spd="slow" p14:dur="2000" advTm="60406"/>
    </mc:Choice>
    <mc:Fallback xmlns="">
      <p:transition spd="slow" advTm="60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edg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edg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descr="data:image/jpeg;base64,/9j/4AAQSkZJRgABAQAAAQABAAD/2wCEAAkGBg8PDxAPEBAPDw8NEA0ODQ0PDw8ODw8NFBAVFRQQEhIXHCYeFxkjGhQVIC8gJicpLSwsFR4xNTIqNSctLCkBCQoKDgwOGg8PGjAkHyQsKSw0NCopKSwpLDAqNDUtLC0sKjQsLC4pKjQwLSwqLC01LCwtNCwsMCwwKSwsLCkpLP/AABEIAOEA4QMBIgACEQEDEQH/xAAcAAEAAQUBAQAAAAAAAAAAAAAAAgEDBAUGBwj/xABDEAACAQIDBQUFBQUECwAAAAAAAQIDEQQFEgYhMUFRBxNhcZEiMoGhsRQjQlJyYpOiwdFDgpLwFRYlMzREU2OywuH/xAAbAQEAAgMBAQAAAAAAAAAAAAAABAUCAwYBB//EAC8RAQACAgECBAMHBQEAAAAAAAABAgMRBAUhEjFBUXGh8BMiYZGxwdEjMkKB4RT/2gAMAwEAAhEDEQA/APcQAAAAAAAAAAAKSkkm20kt7b3JLqBUHMZp2kZZh24uuqs1xhQTq/xL2fmaGt21YVP2cNiJLrJ0o/K7NU5scecrDH0zl5I3XHP++36vRQeeUe2nCN+3h8THxj3U/wD2Rucv7TcrrWXf91J8q8JU/wCL3fmIzY58pMnTOXjjdsc/67/o6oFuhiIVIqdOcZwfCcJKUX5Nbi4bUCY12kAAeAAAAAAAAAAAAAAAAAAAAAAAAABotr9q6WXYd1JWlVneNCjffOfV9Irmzy1orG5bMWK+W8UpG5k2q2ww+XU9VV66s0+6oRa1z8f2Y+P1PFtpNtcZj5PvajjSv7OHptxpJcrr8T8X8jV5pmlXFVp1603OpUd5SfJcopckuSMUqM2e2Sdej6B0/pWLiVi097+/t8PrYACOtwAAZmWZxiMLLXh61SjLnok0n+qPCXxR6Vst2vKTjSx8VBvcsVTXsX/7kOXmt3gjykG3Hltj8pQuVwMHKjWSvf39fzfUNKrGcVKMlKMkpRlFqUZRfBpriiZ4TsLt7Uy+apVHKphJv2ocXSbe+dP+cefme5YbEQqwjUpyU4VIqcJxd1KLV00y1w5oyR283B9Q6fk4V9W71nyn69VwAG5WgAAAAAAAAAAAAAAAAAAAADAzvOaWDoTr1X7MFuivenN+7CPi2fP+020FXHYiVaq/CEF7sI8oR8F8975nUdqO0rr4l0IP7nCNwSXCVfhOXw934PqcCVXJy+O3hjyh33Runxx8UZbR9+3yj0j95/IABFXgWa+MhD3pb+nF+hnYXIMfi/ZweGq1uUqsYqNOL6d5K0b+Fydbsezy2p4TVzaWIw0pemveScXHm0blS83q1MFvs6amfx9Gm/0zS/a9DJw+LhU3Rld9OD9DU5ts/i8HJRxOHrUG90e9pyipfplwl8GYdOLubJ49fRCx9Xy73MRMOnBjYLESkrT3tcJ834S6+ZkkS9JrOpX/AB+RXPXxVVPR+yba906iy+tL7uq28K2/cq8XT8pb2vH9R5uSpVZRkpRbjKLUoyW5xkndNeNz3HeaW8UMeXxqcrFOK3r8p9JfUYNTsrnSxuDoYjdqqQtUS5VYvTNf4k/g0bYu4mJjcPmWSk47TS3nE6AAesAAAAAAAAAAAAAAAAA1+0OZrC4SviOdGnOUfGdrQXxk0bA0W2uz1TMMFUwtKssPKo4PvHBzTUZatLSatdpb/AxtvU6bcPg+0r4/Lcb+D5wzDOkpuLvN3bqTv+K+/wA2UpY6nPhJJ9HuZtM+7JM2wl33H2mmv7TCt1t3jTsp/wAJxtSm4txknGUXaUWmmn0afAgTx6xGnXV6vktabRqY9vZ0pm5Nlc8XiKOGh71ecYX46VxlN+Cim/gcjSxc4e7J26PevRnuHYzsliI/7RxVNU1Om44SDTU3GVr1nF+6mlZdVJvha+FeNM2j2SMvWaVxWnWra7fF6dl2X08PRp0KUdNOjCMILwS4vq3xb6syQC0cLMzM7lYxmCpVoSpVacKtOatOnUipwkvGL3HifaL2UxwV8Xg0/srf3tFtyeHbe6UW97p33b968Vw9zLeIoRqQlTnFShUjKE4vepRas0/gY2ruG3DmnFbceT5XVoIlQq6r+DLm1OVywmNxGFd2qFWUYt8XT4wk/OLizp9iuzHFYyCrVH9mw87OE5xcqlSPWFPdu8W14XK/JWb9oju6/i58fH/qXtqsw5gHtmE7J8sgrTVas+cp1pR3+ULFvH9keXTT7qVehLk1U72N/GM7t+qMP/Jk03R1/i713+Ov+7+TB7FMxbpYrDt/7udOtBeE04y+cF6nph5zsFsfictzCqp2qUKuHn3eIhdRco1YNRlHjGVm93o2ejE7BExSIt6OX6rbHfkzfHO4tqfkAA3qwAAAAAAAAAAAAAAAAAAA1WdbLYLHK2Kw1GtyU5QXeJfs1FaS+DNqA9iZjycBl/YpldDFxxKVWcIe1HC1ZRqUVUvuk7q8kujb/kd+AeREQ9te1v7pAAesQAhWqxhGU5NRjBOUpN2UYpXbb6WA8rzLZeGN2ixM6sVKhhYYWpVi+FSq6MdFN+G678I25noSrnJbM5kq8cRi1/zmKrVFfj3ULU6aflGC9Wbn7Ua8cRrceqXy728cUt/jER+Xn82078d+av7UPtJsRG2jibGwo1VJJr4+ZzaxJtMmr6ta6aX9f6AbMAAAAAAAAAAAAAAAAAAAAAAAAAAADU7RbT4bAU+8rzs3fu6UbOpUa/LHp4vcjyZiI3LOmO2S0VpG5lsq+IhTjKc5RhCCcpTk1GMYri23wPGe0LtIeM1YXCtxw17VKm9Sr25W5Q8OfPoaTa/bzE5lLS33WHi7ww8W7eEpv8UvkuSOaK7NyPF92vk6/p3SIwTGTN3t7ekfzP1+L0XYHML4RwvvpVZ38pWkn639DpftR5Vs3nH2ateT+7qJQqeHSXw+jZ3v2ro+PBrhYlce8Wpr2UnV+PbFyJt6W7/z824+1FViTXZfjKOpqtqd7adMtPmzb1MojUjqw9S7/wCnUdvSSX1RIVC2sSdBsxvVSXL2Yrz3t/VGnWzlTTfvI6uji7eqZ0+TYWNKjGCabW+b6zfH/PgBnAAAAAAAAAAAAAAAAAAAAAAAAAGp2nz+GAwtTES3tezShw11X7sf5vwTPJmIjcs8eO2S0UrG5ns122u21PLoaYpVMVUV6VJvdFcO8qdI+HO3m14TnGcVsVVlVq1JVJye+T59ElwUVyS4E84zSpXqTq1ZOdWtJynJ/RLkrWSXJGtuVOXLOSfwd9wuBj4dNR3tPnP7R+CoKA1J21TcZJnNaMo0VGVZSajTpxTlU1PhGC5+Rj5FkGJx1ZUcPTc5cZSe6FOP55y/Cvm+Vz3HYzYDD5bHXurYqStPESXup8YUl+GPzfPopODHeZ3HZT9U5fHpjnHkjxTPp++/RwuLyuvTk4zpyhKNrp23XV+KdjIyzMKtNPffTZrrpO0x0oVKsptJ33LySsjW4jZ2jU3xeiT6cH8CzcQnlm0Ouyb4nTZXBNynd71Fab+zzd7df6HK5bs66M7yinHjrTbV/FPgdFVrOiozjwTSnHk4sDcghRrKcVKLun/mxMAAAAAAAAAAAAAAAAAAAAAAHjna9njqYuGFi/YwsE5rrWqJP5R0/wCJnsTZ8055mLxGKr13/bVqs1+lyelell8CJyrarr3dD0DDFs85J/xj5z/zbW1pXfluLYbKFe62Z7qm72S2VrZliFRp+zCNpV6zV40qd+PjJ8Eufkm1oz6A7L8kWFy2jK1qmKX2mq+bU/cXkoafV9Tdhx+O2pVnUuZPGw7r5z2j+W8yDZ/D4CiqGHhpit8pPfOpPnOcub+nBWRn1k3GVuOmVvOxMFpEa7Q4a1ptPitO5ebyzKz3suU818SWdZNBYiqrPfJuNm1ul7Vvma6ez8uTcfNu/oesW3jnslwkTefXi1N3TTRooZPK++UvU2+By+lCLTjq1K0nN6m108EBucjzPTub9mXHw8TpUzlKWMpQVlGKt0SOhyqq50Yy66reWp2AywAAAAAAAAAAAAAAAAAAAAGu2kxXdYLFVeDp4evJfqVN2+dj5nlKy3uyXNn0rtNlU8Xg6+GhONOVeGhTknKKu1e6T6XXxPEc47D843uM8LiEvdjCrKk/8M4pfMi58U3mPZfdM52Pi47b/umfru5JS+JUnjuzjOMP7+BxO7nRj369aTkaaSxNOapyjVjNtJU5wkpt9FFq7ZHnjytadVpbzj8p23FKk5yjBcZyjBecnZfU+p8LQVOEKcfdpxjCP6YpJfQ8N2B7MMzq1qGJxUIYWhSqUq2iqn39RQmpaVTXu3ta8rNX4M93JPHxzTe1P1bmU5E1ik+WwAtYmbUJtcVGTXmkySpHL5tiV3058m9Kfkkr/Iw3WROcFNb+ZrquVSvuqTS6XQGTKrFFJYq+6G983yXmzEWWL8U5y83ZfInOsoWjGyXRAdBlWzNKrCFWpKpJu+qCkowupNW3K/LqdLCCilFJJRSSS3JJcjX7O/8ADU311v8AjZsgAAAAAAAAAAAAAAAAAAAAAAW8RiYUoudScacIq8pzkoxS8W+By+3O3UMuiqcFGpiqi1QhK+inDhrnbfxTsudnwPFdotpsVjJXr1p1Lb9N7Qj4Rgty+pGyciKTqO8rnh9Iyciv2lp8NfnPwj9/1ev4/tgyulNxjKtXtuc6NK8Pg5uN/gZmS9pGWYycacavd1W/u4YiHdty4WjJ3jfwvc+egR45N9ra3RuPNdRM799vrAHnPZFtlPFU54KvJzq4eKnRqSd5ToXScZPm4trf0kuh6MTqWi8bhy/IwWwZJx29Ao0VBm0OPqUtEpQ5QlKK8k9xYnIyse/van65/UwqjAxcXX0pt8Fds1FGpKcr8uS8DIzapwh+Z3fkiuCpcF1sgPR8qo6KFKPSnC/m1d/NmWUirJLorFQAAAAAAAAAAAAjcXAkCNxcCQI3KXAmCOoagPnDbLNpV8fi6jd/v6sI+EIScIr0ijQt3Oh7Qsplg8yxMZK0a05Yii+UqdWTlu8pao/3TnKc1K6XFb7c2vAqr0mJmXeYOTW1K1jy1GlSgBrS3Y9ks5LN6FuEoYlS/T3Unv8AikfQB5V2N7KTpqeYVouPew7rCxkrN0205VbdHZJdVd8Gj1LUWXHrMU7uN6tlrk5H3fSNJ3BDUUnVUU2+CV2b1U5THv72p+uf/kzBrMycXO85S/NKUvV3MCvUA0+Jlqqv9myRs8rp3qU11nBfxI1kF7T8WbvIoXr0kvzxfwW9/QD0AENRW4EgRuLgSBG4uBIEbi4EgUuALespqLdyLYF3WNZZciLkBkayneGM5kZVQMrvCnemE65bligMDbHZHD5pRVKreFSnd0MRBJzpSfHd+KLsrx8OT3njGa9jubUZtUoU8TG/s1KVaEH4NxqOLT9fM9vqZjbr6GNPObcpehjNYlvx8i9I1E9nlGSdj+a1WniKlDCw56msRV+EYO3rJHoORdluXYVxnUU8XUjZp19KpKXVUY7n/e1Gy/04ukvQks4vyl6GMYqx302W5ue0eGbTp0PfDvzRxzJvk/QuxxbfU2Ijb98a/OcZaCiuMnv8l/8AbEI4hmvzKTk78krIDUYzEMZXgpVI1qsvco06lv2qmh2Xw4+hj1YynLSldtpLzb5nS14RoYWVJfklBftTkt7/AJgcZTXtHS7Lw+/T/LCb+Vv5mgp0Hq4HQ5HUVKblPdeDS3Xbd1u3eQHW6xrNdRzKMuTXnYyo1LgZCkVUiypldQF3UVuWtRXUBc1FbltSK6gJ3BC5UCFijRKw0gW2ijiXdJTSBZcCOgv6SmkCw6ZB0l0MlxKOAGK6C6EHh10XoZmgo6YGE8OuiIuiuhnOkRdEDC7tEXYznQIfZQNdXn7LSaT5N8DCWb04+zOyl5pp+TN1Uy+MuKua/EbKYafvU15puL+QFiOdQStHSvKyNfnGY64JxTlKL92O9tPju9DP/wBR8NydZeVWRew2yVCm7rvG+spuQHJ08xmuNGr+7kZCzrrTq/u5/wBDsY5NBFyOWpAcjSzzkoVf3c/6HT5fin3cb8bb/C74GWsESWEAoqxJVSSw5XuACmSUindEu7AKRLUUUCugCuooV0gC9YWJWFgI2KWJiwELDSSsLARcSmknYWAhpGknYWAt6RpLlhYC1oK6C5YWAtaBoLthYC1oK6C5YWAt6RoLlhYCGkaSditgIaRpJ2AENI0k7ACGkrpJWFgI6QSsAKgACgAAAAAAAAAAAAAAAAAAAAAAAAAAqAAKFQ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3"/>
          <a:stretch>
            <a:fillRect/>
          </a:stretch>
        </p:blipFill>
        <p:spPr>
          <a:xfrm>
            <a:off x="0" y="7937"/>
            <a:ext cx="9144000" cy="6850063"/>
          </a:xfrm>
          <a:prstGeom prst="rect">
            <a:avLst/>
          </a:prstGeom>
        </p:spPr>
      </p:pic>
      <p:sp>
        <p:nvSpPr>
          <p:cNvPr id="8" name="Rectangle 7"/>
          <p:cNvSpPr/>
          <p:nvPr/>
        </p:nvSpPr>
        <p:spPr>
          <a:xfrm>
            <a:off x="6553200" y="4648200"/>
            <a:ext cx="2326150" cy="369332"/>
          </a:xfrm>
          <a:prstGeom prst="rect">
            <a:avLst/>
          </a:prstGeom>
        </p:spPr>
        <p:txBody>
          <a:bodyPr wrap="none">
            <a:spAutoFit/>
          </a:bodyPr>
          <a:lstStyle/>
          <a:p>
            <a:r>
              <a:rPr lang="en-GB" u="sng" dirty="0">
                <a:solidFill>
                  <a:srgbClr val="000000"/>
                </a:solidFill>
                <a:latin typeface="Calibri" panose="020F0502020204030204" pitchFamily="34" charset="0"/>
                <a:ea typeface="Times New Roman" panose="02020603050405020304" pitchFamily="18" charset="0"/>
                <a:hlinkClick r:id="rId4"/>
              </a:rPr>
              <a:t>https://bit.ly/2W7X1JE</a:t>
            </a:r>
            <a:endParaRPr lang="en-GB" dirty="0"/>
          </a:p>
        </p:txBody>
      </p:sp>
    </p:spTree>
    <p:extLst>
      <p:ext uri="{BB962C8B-B14F-4D97-AF65-F5344CB8AC3E}">
        <p14:creationId xmlns:p14="http://schemas.microsoft.com/office/powerpoint/2010/main" val="737382277"/>
      </p:ext>
    </p:extLst>
  </p:cSld>
  <p:clrMapOvr>
    <a:masterClrMapping/>
  </p:clrMapOvr>
  <mc:AlternateContent xmlns:mc="http://schemas.openxmlformats.org/markup-compatibility/2006" xmlns:p14="http://schemas.microsoft.com/office/powerpoint/2010/main">
    <mc:Choice Requires="p14">
      <p:transition p14:dur="0" advTm="11660"/>
    </mc:Choice>
    <mc:Fallback xmlns="">
      <p:transition advTm="1166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http://www.warrenphotographic.co.uk/photography/bigs/38999-White-rabbit-standing-up-on-green-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15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ChangeArrowheads="1"/>
          </p:cNvSpPr>
          <p:nvPr/>
        </p:nvSpPr>
        <p:spPr bwMode="auto">
          <a:xfrm>
            <a:off x="685800" y="2205038"/>
            <a:ext cx="77724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kumimoji="1" lang="en-US" sz="4400" b="1">
              <a:solidFill>
                <a:srgbClr val="CC0066"/>
              </a:solidFill>
              <a:latin typeface="Times New Roman" pitchFamily="18" charset="0"/>
            </a:endParaRPr>
          </a:p>
        </p:txBody>
      </p:sp>
      <p:sp>
        <p:nvSpPr>
          <p:cNvPr id="7" name="Content Placeholder 6"/>
          <p:cNvSpPr>
            <a:spLocks noGrp="1"/>
          </p:cNvSpPr>
          <p:nvPr>
            <p:ph idx="1"/>
          </p:nvPr>
        </p:nvSpPr>
        <p:spPr>
          <a:xfrm>
            <a:off x="5486400" y="-15947"/>
            <a:ext cx="3668110" cy="6873947"/>
          </a:xfrm>
          <a:prstGeom prst="wedgeRoundRectCallout">
            <a:avLst>
              <a:gd name="adj1" fmla="val -110527"/>
              <a:gd name="adj2" fmla="val -24740"/>
              <a:gd name="adj3" fmla="val 16667"/>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normAutofit/>
          </a:bodyPr>
          <a:lstStyle/>
          <a:p>
            <a:pPr marL="0" indent="0" algn="ctr">
              <a:lnSpc>
                <a:spcPct val="150000"/>
              </a:lnSpc>
              <a:buNone/>
            </a:pPr>
            <a:endParaRPr lang="fr-CH"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0" indent="0" algn="ctr">
              <a:lnSpc>
                <a:spcPct val="150000"/>
              </a:lnSpc>
              <a:buNone/>
            </a:pPr>
            <a:endParaRPr lang="fr-CH"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0" indent="0" algn="ctr">
              <a:lnSpc>
                <a:spcPct val="150000"/>
              </a:lnSpc>
              <a:buNone/>
            </a:pPr>
            <a:endParaRPr lang="en-GB"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52400" y="3933031"/>
            <a:ext cx="5725510" cy="966418"/>
          </a:xfrm>
          <a:prstGeom prst="rect">
            <a:avLst/>
          </a:prstGeom>
        </p:spPr>
        <p:txBody>
          <a:bodyPr wrap="square">
            <a:spAutoFit/>
          </a:bodyPr>
          <a:lstStyle/>
          <a:p>
            <a:pPr marL="166688" indent="1588">
              <a:spcBef>
                <a:spcPct val="20000"/>
              </a:spcBef>
              <a:defRPr/>
            </a:pPr>
            <a:r>
              <a:rPr lang="en-GB" sz="2800" dirty="0" err="1">
                <a:solidFill>
                  <a:srgbClr val="C00000"/>
                </a:solidFill>
                <a:effectLst>
                  <a:outerShdw blurRad="38100" dist="38100" dir="2700000" algn="tl">
                    <a:srgbClr val="000000"/>
                  </a:outerShdw>
                </a:effectLst>
                <a:latin typeface="Arial Black" panose="020B0A04020102020204" pitchFamily="34" charset="0"/>
                <a:cs typeface="Arial" charset="0"/>
              </a:rPr>
              <a:t>Ashwani</a:t>
            </a:r>
            <a:r>
              <a:rPr lang="en-GB" sz="2800" dirty="0">
                <a:solidFill>
                  <a:srgbClr val="C00000"/>
                </a:solidFill>
                <a:effectLst>
                  <a:outerShdw blurRad="38100" dist="38100" dir="2700000" algn="tl">
                    <a:srgbClr val="000000"/>
                  </a:outerShdw>
                </a:effectLst>
                <a:latin typeface="Arial Black" panose="020B0A04020102020204" pitchFamily="34" charset="0"/>
                <a:cs typeface="Arial" charset="0"/>
              </a:rPr>
              <a:t> </a:t>
            </a:r>
            <a:r>
              <a:rPr lang="en-GB" sz="2800" dirty="0" err="1">
                <a:solidFill>
                  <a:srgbClr val="C00000"/>
                </a:solidFill>
                <a:effectLst>
                  <a:outerShdw blurRad="38100" dist="38100" dir="2700000" algn="tl">
                    <a:srgbClr val="000000"/>
                  </a:outerShdw>
                </a:effectLst>
                <a:latin typeface="Arial Black" panose="020B0A04020102020204" pitchFamily="34" charset="0"/>
                <a:cs typeface="Arial" charset="0"/>
              </a:rPr>
              <a:t>Aggarwal</a:t>
            </a:r>
            <a:endParaRPr lang="en-GB" sz="2800" i="1" dirty="0">
              <a:solidFill>
                <a:srgbClr val="C00000"/>
              </a:solidFill>
              <a:effectLst>
                <a:outerShdw blurRad="38100" dist="38100" dir="2700000" algn="tl">
                  <a:srgbClr val="000000"/>
                </a:outerShdw>
              </a:effectLst>
              <a:latin typeface="Arial Black" panose="020B0A04020102020204" pitchFamily="34" charset="0"/>
              <a:cs typeface="Arial" charset="0"/>
            </a:endParaRPr>
          </a:p>
          <a:p>
            <a:pPr marL="166688" indent="1588">
              <a:spcBef>
                <a:spcPct val="20000"/>
              </a:spcBef>
              <a:defRPr/>
            </a:pPr>
            <a:r>
              <a:rPr lang="en-US" sz="2400" b="1" dirty="0">
                <a:solidFill>
                  <a:srgbClr val="C00000"/>
                </a:solidFill>
                <a:effectLst>
                  <a:outerShdw blurRad="38100" dist="38100" dir="2700000" algn="tl">
                    <a:srgbClr val="000000">
                      <a:alpha val="43137"/>
                    </a:srgbClr>
                  </a:outerShdw>
                </a:effectLst>
                <a:latin typeface="Arial" charset="0"/>
                <a:cs typeface="Arial" charset="0"/>
              </a:rPr>
              <a:t>Email: aggarwal@ilo.org</a:t>
            </a:r>
            <a:endParaRPr lang="en-GB" sz="2400" b="1" dirty="0">
              <a:solidFill>
                <a:srgbClr val="C00000"/>
              </a:solidFill>
              <a:effectLst>
                <a:outerShdw blurRad="38100" dist="38100" dir="2700000" algn="tl">
                  <a:srgbClr val="000000">
                    <a:alpha val="43137"/>
                  </a:srgbClr>
                </a:outerShdw>
              </a:effectLst>
              <a:latin typeface="Arial" charset="0"/>
              <a:cs typeface="Arial"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
        <p:nvSpPr>
          <p:cNvPr id="10" name="Rectangle 9"/>
          <p:cNvSpPr/>
          <p:nvPr/>
        </p:nvSpPr>
        <p:spPr>
          <a:xfrm>
            <a:off x="4487779" y="1435597"/>
            <a:ext cx="4648200" cy="769441"/>
          </a:xfrm>
          <a:prstGeom prst="rect">
            <a:avLst/>
          </a:prstGeom>
        </p:spPr>
        <p:txBody>
          <a:bodyPr wrap="square">
            <a:spAutoFit/>
          </a:bodyPr>
          <a:lstStyle/>
          <a:p>
            <a:pPr marL="166688" indent="1588">
              <a:spcBef>
                <a:spcPct val="20000"/>
              </a:spcBef>
              <a:defRPr/>
            </a:pPr>
            <a:r>
              <a:rPr lang="en-GB" spc="600" dirty="0">
                <a:solidFill>
                  <a:schemeClr val="tx1">
                    <a:lumMod val="75000"/>
                  </a:schemeClr>
                </a:solidFill>
              </a:rPr>
              <a:t> </a:t>
            </a:r>
            <a:r>
              <a:rPr lang="en-GB" sz="4400" spc="600" dirty="0" err="1">
                <a:solidFill>
                  <a:srgbClr val="FF0000"/>
                </a:solidFill>
                <a:effectLst>
                  <a:outerShdw blurRad="38100" dist="38100" dir="2700000" algn="tl">
                    <a:srgbClr val="000000"/>
                  </a:outerShdw>
                </a:effectLst>
                <a:latin typeface="Arial Black" panose="020B0A04020102020204" pitchFamily="34" charset="0"/>
                <a:cs typeface="Arial" charset="0"/>
              </a:rPr>
              <a:t>Siyabonga</a:t>
            </a:r>
            <a:r>
              <a:rPr lang="en-GB" sz="4400" spc="600" dirty="0">
                <a:solidFill>
                  <a:schemeClr val="tx1">
                    <a:lumMod val="75000"/>
                  </a:schemeClr>
                </a:solidFill>
                <a:effectLst>
                  <a:outerShdw blurRad="38100" dist="38100" dir="2700000" algn="tl">
                    <a:srgbClr val="000000"/>
                  </a:outerShdw>
                </a:effectLst>
                <a:latin typeface="Arial Black" panose="020B0A04020102020204" pitchFamily="34" charset="0"/>
                <a:cs typeface="Arial" charset="0"/>
              </a:rPr>
              <a:t> </a:t>
            </a:r>
          </a:p>
        </p:txBody>
      </p:sp>
    </p:spTree>
    <p:extLst>
      <p:ext uri="{BB962C8B-B14F-4D97-AF65-F5344CB8AC3E}">
        <p14:creationId xmlns:p14="http://schemas.microsoft.com/office/powerpoint/2010/main" val="2830711112"/>
      </p:ext>
    </p:extLst>
  </p:cSld>
  <p:clrMapOvr>
    <a:masterClrMapping/>
  </p:clrMapOvr>
  <p:transition advTm="824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25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2"/>
                </p:tgtEl>
              </p:cMediaNode>
            </p:audio>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000"/>
                    </a14:imgEffect>
                    <a14:imgEffect>
                      <a14:saturation sat="0"/>
                    </a14:imgEffect>
                  </a14:imgLayer>
                </a14:imgProps>
              </a:ext>
            </a:extLst>
          </a:blip>
          <a:srcRect r="5833"/>
          <a:stretch/>
        </p:blipFill>
        <p:spPr>
          <a:xfrm>
            <a:off x="0" y="0"/>
            <a:ext cx="9144000" cy="6858000"/>
          </a:xfrm>
          <a:prstGeom prst="rect">
            <a:avLst/>
          </a:prstGeom>
        </p:spPr>
      </p:pic>
      <p:sp>
        <p:nvSpPr>
          <p:cNvPr id="3" name="Cloud Callout 2"/>
          <p:cNvSpPr/>
          <p:nvPr/>
        </p:nvSpPr>
        <p:spPr>
          <a:xfrm>
            <a:off x="-152399" y="0"/>
            <a:ext cx="4571999" cy="5105400"/>
          </a:xfrm>
          <a:prstGeom prst="cloudCallout">
            <a:avLst>
              <a:gd name="adj1" fmla="val 101513"/>
              <a:gd name="adj2" fmla="val -6420"/>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1200"/>
              </a:spcAft>
            </a:pPr>
            <a:r>
              <a:rPr lang="en-US" sz="2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Why &amp; for whom the toolkit is developed? </a:t>
            </a:r>
            <a:endParaRPr lang="en-US" sz="36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091503917"/>
      </p:ext>
    </p:extLst>
  </p:cSld>
  <p:clrMapOvr>
    <a:masterClrMapping/>
  </p:clrMapOvr>
  <mc:AlternateContent xmlns:mc="http://schemas.openxmlformats.org/markup-compatibility/2006" xmlns:p14="http://schemas.microsoft.com/office/powerpoint/2010/main">
    <mc:Choice Requires="p14">
      <p:transition spd="slow" advTm="5570">
        <p14:vortex dir="r"/>
      </p:transition>
    </mc:Choice>
    <mc:Fallback xmlns="">
      <p:transition spd="slow" advTm="5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902" y="76200"/>
            <a:ext cx="8364098" cy="7694414"/>
          </a:xfrm>
          <a:prstGeom prst="rect">
            <a:avLst/>
          </a:prstGeom>
        </p:spPr>
        <p:txBody>
          <a:bodyPr wrap="square">
            <a:spAutoFit/>
          </a:bodyPr>
          <a:lstStyle/>
          <a:p>
            <a:pPr eaLnBrk="0" hangingPunct="0">
              <a:lnSpc>
                <a:spcPct val="150000"/>
              </a:lnSpc>
              <a:spcAft>
                <a:spcPts val="1200"/>
              </a:spcAft>
              <a:buSzPct val="200000"/>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Apprenticeships plays a central role in:</a:t>
            </a:r>
          </a:p>
          <a:p>
            <a:pPr marL="800100" lvl="1" indent="-342900" eaLnBrk="0" hangingPunct="0">
              <a:lnSpc>
                <a:spcPct val="150000"/>
              </a:lnSpc>
              <a:spcAft>
                <a:spcPts val="1200"/>
              </a:spcAft>
              <a:buSzPct val="200000"/>
              <a:buFont typeface="Arial" panose="020B0604020202020204" pitchFamily="34" charset="0"/>
              <a:buChar char="•"/>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lowering youth unemployment </a:t>
            </a:r>
          </a:p>
          <a:p>
            <a:pPr marL="800100" lvl="1" indent="-342900" eaLnBrk="0" hangingPunct="0">
              <a:lnSpc>
                <a:spcPct val="150000"/>
              </a:lnSpc>
              <a:spcAft>
                <a:spcPts val="1200"/>
              </a:spcAft>
              <a:buSzPct val="200000"/>
              <a:buFont typeface="Arial" panose="020B0604020202020204" pitchFamily="34" charset="0"/>
              <a:buChar char="•"/>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enhancing the productivity of enterprises</a:t>
            </a:r>
          </a:p>
          <a:p>
            <a:pPr marL="800100" lvl="1" indent="-342900" eaLnBrk="0" hangingPunct="0">
              <a:lnSpc>
                <a:spcPct val="150000"/>
              </a:lnSpc>
              <a:spcAft>
                <a:spcPts val="1200"/>
              </a:spcAft>
              <a:buSzPct val="200000"/>
              <a:buFont typeface="Arial" panose="020B0604020202020204" pitchFamily="34" charset="0"/>
              <a:buChar char="•"/>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reducing skills mismatch</a:t>
            </a:r>
          </a:p>
          <a:p>
            <a:pPr marL="800100" lvl="1" indent="-342900" eaLnBrk="0" hangingPunct="0">
              <a:lnSpc>
                <a:spcPct val="150000"/>
              </a:lnSpc>
              <a:spcAft>
                <a:spcPts val="1200"/>
              </a:spcAft>
              <a:buSzPct val="200000"/>
              <a:buFont typeface="Arial" panose="020B0604020202020204" pitchFamily="34" charset="0"/>
              <a:buChar char="•"/>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lowering the cost of learning  </a:t>
            </a:r>
          </a:p>
          <a:p>
            <a:pPr eaLnBrk="0" hangingPunct="0">
              <a:lnSpc>
                <a:spcPct val="150000"/>
              </a:lnSpc>
              <a:spcBef>
                <a:spcPts val="1200"/>
              </a:spcBef>
              <a:spcAft>
                <a:spcPts val="1200"/>
              </a:spcAft>
              <a:buSzPct val="200000"/>
              <a:defRPr/>
            </a:pPr>
            <a:r>
              <a:rPr lang="en-GB" sz="2400" b="1" dirty="0">
                <a:solidFill>
                  <a:srgbClr val="002060"/>
                </a:solidFill>
                <a:latin typeface="Verdana" panose="020B0604030504040204" pitchFamily="34" charset="0"/>
                <a:ea typeface="Verdana" panose="020B0604030504040204" pitchFamily="34" charset="0"/>
                <a:cs typeface="Verdana" panose="020B0604030504040204" pitchFamily="34" charset="0"/>
              </a:rPr>
              <a:t>Yet many countries face </a:t>
            </a:r>
            <a:r>
              <a:rPr lang="en-GB" sz="2400" b="1" dirty="0">
                <a:solidFill>
                  <a:srgbClr val="CC3300"/>
                </a:solidFill>
                <a:latin typeface="Verdana" panose="020B0604030504040204" pitchFamily="34" charset="0"/>
                <a:ea typeface="Verdana" panose="020B0604030504040204" pitchFamily="34" charset="0"/>
                <a:cs typeface="Verdana" panose="020B0604030504040204" pitchFamily="34" charset="0"/>
              </a:rPr>
              <a:t>challenges </a:t>
            </a:r>
            <a:r>
              <a:rPr lang="en-GB" sz="2400" b="1" dirty="0">
                <a:solidFill>
                  <a:srgbClr val="002060"/>
                </a:solidFill>
                <a:latin typeface="Verdana" panose="020B0604030504040204" pitchFamily="34" charset="0"/>
                <a:ea typeface="Verdana" panose="020B0604030504040204" pitchFamily="34" charset="0"/>
                <a:cs typeface="Verdana" panose="020B0604030504040204" pitchFamily="34" charset="0"/>
              </a:rPr>
              <a:t>in establishing &amp;  sustaining quality apprenticeships, and are seeking support from the ILO.</a:t>
            </a:r>
          </a:p>
          <a:p>
            <a:pPr eaLnBrk="0" hangingPunct="0">
              <a:lnSpc>
                <a:spcPct val="150000"/>
              </a:lnSpc>
              <a:spcAft>
                <a:spcPts val="1200"/>
              </a:spcAft>
              <a:buSzPct val="200000"/>
              <a:defRPr/>
            </a:pPr>
            <a:r>
              <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p>
          <a:p>
            <a:pPr eaLnBrk="0" hangingPunct="0">
              <a:spcAft>
                <a:spcPts val="1200"/>
              </a:spcAft>
              <a:buSzPct val="200000"/>
              <a:defRPr/>
            </a:pPr>
            <a:endParaRPr lang="en-GB" sz="2400" b="1" dirty="0">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eaLnBrk="0" hangingPunct="0">
              <a:spcAft>
                <a:spcPts val="1200"/>
              </a:spcAft>
              <a:buSzPct val="200000"/>
              <a:defRPr/>
            </a:pPr>
            <a:r>
              <a:rPr lang="en-GB" sz="2000" b="1"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2400" b="1"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miley Face 5"/>
          <p:cNvSpPr/>
          <p:nvPr/>
        </p:nvSpPr>
        <p:spPr>
          <a:xfrm>
            <a:off x="170302" y="3923406"/>
            <a:ext cx="609600" cy="877193"/>
          </a:xfrm>
          <a:prstGeom prst="smileyFace">
            <a:avLst>
              <a:gd name="adj" fmla="val -4653"/>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5" name="Smiley Face 4"/>
          <p:cNvSpPr/>
          <p:nvPr/>
        </p:nvSpPr>
        <p:spPr>
          <a:xfrm>
            <a:off x="170302" y="228599"/>
            <a:ext cx="609600" cy="724791"/>
          </a:xfrm>
          <a:prstGeom prst="smileyFace">
            <a:avLst>
              <a:gd name="adj" fmla="val 4653"/>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305880996"/>
      </p:ext>
    </p:extLst>
  </p:cSld>
  <p:clrMapOvr>
    <a:masterClrMapping/>
  </p:clrMapOvr>
  <mc:AlternateContent xmlns:mc="http://schemas.openxmlformats.org/markup-compatibility/2006" xmlns:p14="http://schemas.microsoft.com/office/powerpoint/2010/main">
    <mc:Choice Requires="p14">
      <p:transition p14:dur="10" advTm="32445"/>
    </mc:Choice>
    <mc:Fallback xmlns="">
      <p:transition advTm="32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7742"/>
            <a:ext cx="73914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eaLnBrk="0" hangingPunct="0">
              <a:buSzPct val="200000"/>
              <a:defRP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To meet this need, the ILO has developed </a:t>
            </a:r>
          </a:p>
          <a:p>
            <a:pPr algn="ctr" eaLnBrk="0" hangingPunct="0">
              <a:buSzPct val="200000"/>
              <a:defRP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a two-volume Toolkit for Quality Apprenticeships. </a:t>
            </a:r>
          </a:p>
        </p:txBody>
      </p:sp>
      <p:pic>
        <p:nvPicPr>
          <p:cNvPr id="5" name="Picture 2" descr="https://www.ilo.org/wcmsp5/groups/public/---ed_emp/---ifp_skills/documents/image/wcms_6074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00" y="2362200"/>
            <a:ext cx="34671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ilo.org/wcmsp5/groups/public/---ed_emp/---ifp_skills/documents/image/wcms_7487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04736"/>
            <a:ext cx="3467100" cy="4553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8165" y="1203007"/>
            <a:ext cx="3513235" cy="76944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eaLnBrk="0" hangingPunct="0">
              <a:spcAft>
                <a:spcPts val="1200"/>
              </a:spcAft>
              <a:buSzPct val="200000"/>
              <a:defRPr/>
            </a:pPr>
            <a:r>
              <a:rPr lang="en-GB" sz="2200" b="1" dirty="0">
                <a:solidFill>
                  <a:schemeClr val="bg1"/>
                </a:solidFill>
                <a:latin typeface="Arial" panose="020B0604020202020204" pitchFamily="34" charset="0"/>
                <a:ea typeface="Verdana" panose="020B0604030504040204" pitchFamily="34" charset="0"/>
                <a:cs typeface="Arial" panose="020B0604020202020204" pitchFamily="34" charset="0"/>
              </a:rPr>
              <a:t>Vol 1 for policymakers for developing systems </a:t>
            </a:r>
          </a:p>
        </p:txBody>
      </p:sp>
      <p:sp>
        <p:nvSpPr>
          <p:cNvPr id="8" name="Rectangle 7"/>
          <p:cNvSpPr/>
          <p:nvPr/>
        </p:nvSpPr>
        <p:spPr>
          <a:xfrm>
            <a:off x="5257800" y="1183887"/>
            <a:ext cx="3873347" cy="110799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eaLnBrk="0" hangingPunct="0">
              <a:spcAft>
                <a:spcPts val="1200"/>
              </a:spcAft>
              <a:buSzPct val="200000"/>
              <a:defRPr/>
            </a:pPr>
            <a:r>
              <a:rPr lang="en-GB" sz="2200" b="1" dirty="0">
                <a:solidFill>
                  <a:schemeClr val="bg1"/>
                </a:solidFill>
                <a:latin typeface="Arial" panose="020B0604020202020204" pitchFamily="34" charset="0"/>
                <a:ea typeface="Verdana" panose="020B0604030504040204" pitchFamily="34" charset="0"/>
                <a:cs typeface="Arial" panose="020B0604020202020204" pitchFamily="34" charset="0"/>
              </a:rPr>
              <a:t>Vol 2 for practitioners for designing, implementing &amp; evaluating programmes</a:t>
            </a:r>
          </a:p>
        </p:txBody>
      </p:sp>
      <p:sp>
        <p:nvSpPr>
          <p:cNvPr id="2" name="Down Arrow 1"/>
          <p:cNvSpPr/>
          <p:nvPr/>
        </p:nvSpPr>
        <p:spPr>
          <a:xfrm rot="2029663">
            <a:off x="3292492" y="827947"/>
            <a:ext cx="263518" cy="410984"/>
          </a:xfrm>
          <a:prstGeom prst="downArrow">
            <a:avLst>
              <a:gd name="adj1" fmla="val 12358"/>
              <a:gd name="adj2" fmla="val 40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rot="18986690">
            <a:off x="6346423" y="752786"/>
            <a:ext cx="257096" cy="491572"/>
          </a:xfrm>
          <a:prstGeom prst="downArrow">
            <a:avLst>
              <a:gd name="adj1" fmla="val 12358"/>
              <a:gd name="adj2" fmla="val 40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Lightning Bolt 9"/>
          <p:cNvSpPr/>
          <p:nvPr/>
        </p:nvSpPr>
        <p:spPr>
          <a:xfrm rot="18279173">
            <a:off x="5680310" y="3061089"/>
            <a:ext cx="762000" cy="685800"/>
          </a:xfrm>
          <a:prstGeom prst="lightningBol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667589725"/>
      </p:ext>
    </p:extLst>
  </p:cSld>
  <p:clrMapOvr>
    <a:masterClrMapping/>
  </p:clrMapOvr>
  <mc:AlternateContent xmlns:mc="http://schemas.openxmlformats.org/markup-compatibility/2006" xmlns:p14="http://schemas.microsoft.com/office/powerpoint/2010/main">
    <mc:Choice Requires="p14">
      <p:transition p14:dur="0" advTm="32001"/>
    </mc:Choice>
    <mc:Fallback xmlns="">
      <p:transition advTm="32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75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75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800" decel="100000"/>
                                        <p:tgtEl>
                                          <p:spTgt spid="10"/>
                                        </p:tgtEl>
                                      </p:cBhvr>
                                    </p:animEffect>
                                    <p:anim calcmode="lin" valueType="num">
                                      <p:cBhvr>
                                        <p:cTn id="34" dur="800" decel="100000" fill="hold"/>
                                        <p:tgtEl>
                                          <p:spTgt spid="10"/>
                                        </p:tgtEl>
                                        <p:attrNameLst>
                                          <p:attrName>style.rotation</p:attrName>
                                        </p:attrNameLst>
                                      </p:cBhvr>
                                      <p:tavLst>
                                        <p:tav tm="0">
                                          <p:val>
                                            <p:fltVal val="-90"/>
                                          </p:val>
                                        </p:tav>
                                        <p:tav tm="100000">
                                          <p:val>
                                            <p:fltVal val="0"/>
                                          </p:val>
                                        </p:tav>
                                      </p:tavLst>
                                    </p:anim>
                                    <p:anim calcmode="lin" valueType="num">
                                      <p:cBhvr>
                                        <p:cTn id="35" dur="800" decel="100000" fill="hold"/>
                                        <p:tgtEl>
                                          <p:spTgt spid="10"/>
                                        </p:tgtEl>
                                        <p:attrNameLst>
                                          <p:attrName>ppt_x</p:attrName>
                                        </p:attrNameLst>
                                      </p:cBhvr>
                                      <p:tavLst>
                                        <p:tav tm="0">
                                          <p:val>
                                            <p:strVal val="#ppt_x+0.4"/>
                                          </p:val>
                                        </p:tav>
                                        <p:tav tm="100000">
                                          <p:val>
                                            <p:strVal val="#ppt_x-0.05"/>
                                          </p:val>
                                        </p:tav>
                                      </p:tavLst>
                                    </p:anim>
                                    <p:anim calcmode="lin" valueType="num">
                                      <p:cBhvr>
                                        <p:cTn id="36" dur="800" decel="100000" fill="hold"/>
                                        <p:tgtEl>
                                          <p:spTgt spid="10"/>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BA3A39-3AC1-4ED2-AE0C-E02400A9B140}" type="slidenum">
              <a:rPr lang="ja-JP" altLang="en-GB" sz="1400">
                <a:solidFill>
                  <a:srgbClr val="00007F"/>
                </a:solidFill>
              </a:rPr>
              <a:pPr/>
              <a:t>6</a:t>
            </a:fld>
            <a:endParaRPr lang="en-GB" altLang="ja-JP" sz="1400" dirty="0">
              <a:solidFill>
                <a:srgbClr val="00007F"/>
              </a:solidFill>
            </a:endParaRPr>
          </a:p>
        </p:txBody>
      </p:sp>
      <p:pic>
        <p:nvPicPr>
          <p:cNvPr id="25" name="Picture 2" descr="https://encrypted-tbn2.gstatic.com/images?q=tbn:ANd9GcTf5dV_dec8f4MMXbrNJFCgUxl7wOMKRA8xX7skNWHqKeeQJcGOHv1G8hA9"/>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2822" t="9726" r="20201" b="9272"/>
          <a:stretch/>
        </p:blipFill>
        <p:spPr bwMode="auto">
          <a:xfrm>
            <a:off x="-18288" y="4389117"/>
            <a:ext cx="950976"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676400" y="3720833"/>
            <a:ext cx="6648450" cy="2635525"/>
          </a:xfrm>
          <a:prstGeom prst="wedgeRectCallout">
            <a:avLst>
              <a:gd name="adj1" fmla="val -61523"/>
              <a:gd name="adj2" fmla="val 4161"/>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342900" indent="-342900">
              <a:lnSpc>
                <a:spcPct val="130000"/>
              </a:lnSpc>
              <a:buFont typeface="Arial" panose="020B0604020202020204" pitchFamily="34" charset="0"/>
              <a:buChar char="•"/>
            </a:pPr>
            <a:r>
              <a:rPr lang="en-GB"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That’s right. But it is a challenge that Commonality starts and ends here! </a:t>
            </a:r>
          </a:p>
          <a:p>
            <a:pPr marL="342900" indent="-342900">
              <a:lnSpc>
                <a:spcPct val="130000"/>
              </a:lnSpc>
              <a:buFont typeface="Arial" panose="020B0604020202020204" pitchFamily="34" charset="0"/>
              <a:buChar char="•"/>
            </a:pPr>
            <a:r>
              <a:rPr lang="en-GB"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There are many forms of WBL, having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some</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similarity</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with</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apprenticeship</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 but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they</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 are not </a:t>
            </a:r>
            <a:r>
              <a:rPr lang="fr-CH" sz="2200" b="1" kern="0" dirty="0" err="1">
                <a:solidFill>
                  <a:srgbClr val="00007F"/>
                </a:solidFill>
                <a:latin typeface="Verdana" panose="020B0604030504040204" pitchFamily="34" charset="0"/>
                <a:ea typeface="Verdana" panose="020B0604030504040204" pitchFamily="34" charset="0"/>
                <a:cs typeface="Verdana" panose="020B0604030504040204" pitchFamily="34" charset="0"/>
              </a:rPr>
              <a:t>apprenticeship</a:t>
            </a:r>
            <a:r>
              <a:rPr lang="fr-CH" sz="2200" b="1" kern="0" dirty="0">
                <a:solidFill>
                  <a:srgbClr val="00007F"/>
                </a:solidFill>
                <a:latin typeface="Verdana" panose="020B0604030504040204" pitchFamily="34" charset="0"/>
                <a:ea typeface="Verdana" panose="020B0604030504040204" pitchFamily="34" charset="0"/>
                <a:cs typeface="Verdana" panose="020B0604030504040204" pitchFamily="34" charset="0"/>
              </a:rPr>
              <a:t>.</a:t>
            </a:r>
            <a:endParaRPr lang="en-GB" sz="2200" b="1" kern="0" dirty="0">
              <a:solidFill>
                <a:srgbClr val="00007F"/>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4" descr="Deaf c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 y="-38100"/>
            <a:ext cx="9124950" cy="68961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0" y="3140084"/>
            <a:ext cx="4343400" cy="3581399"/>
          </a:xfrm>
          <a:prstGeom prst="cloudCallout">
            <a:avLst>
              <a:gd name="adj1" fmla="val 18773"/>
              <a:gd name="adj2" fmla="val -59590"/>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800000"/>
                </a:solidFill>
                <a:effectLst>
                  <a:outerShdw blurRad="38100" dist="38100" dir="2700000" algn="tl">
                    <a:srgbClr val="000000">
                      <a:alpha val="43137"/>
                    </a:srgbClr>
                  </a:outerShdw>
                </a:effectLst>
              </a:rPr>
              <a:t>Who are practitioners? </a:t>
            </a:r>
          </a:p>
          <a:p>
            <a:pPr algn="ctr"/>
            <a:endParaRPr lang="en-GB" sz="3200" b="1" dirty="0">
              <a:solidFill>
                <a:srgbClr val="C0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619316000"/>
      </p:ext>
    </p:extLst>
  </p:cSld>
  <p:clrMapOvr>
    <a:masterClrMapping/>
  </p:clrMapOvr>
  <mc:AlternateContent xmlns:mc="http://schemas.openxmlformats.org/markup-compatibility/2006" xmlns:p14="http://schemas.microsoft.com/office/powerpoint/2010/main">
    <mc:Choice Requires="p14">
      <p:transition spd="slow" advTm="4993">
        <p14:vortex dir="r"/>
      </p:transition>
    </mc:Choice>
    <mc:Fallback xmlns="">
      <p:transition spd="slow" advTm="49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UATAM BUDDHA COMPUTER TRAINING INSTITUTE: Diploma in Compu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0484"/>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884" y="0"/>
            <a:ext cx="8389200" cy="630942"/>
          </a:xfrm>
          <a:prstGeom prst="rect">
            <a:avLst/>
          </a:prstGeom>
        </p:spPr>
        <p:txBody>
          <a:bodyPr wrap="square">
            <a:spAutoFit/>
          </a:bodyPr>
          <a:lstStyle/>
          <a:p>
            <a:pPr algn="ctr">
              <a:lnSpc>
                <a:spcPct val="125000"/>
              </a:lnSpc>
            </a:pPr>
            <a:r>
              <a:rPr lang="en-GB" sz="2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 practitioner …</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16735" y="1229046"/>
            <a:ext cx="8510530" cy="3656386"/>
          </a:xfrm>
          <a:prstGeom prst="rect">
            <a:avLst/>
          </a:prstGeom>
        </p:spPr>
        <p:txBody>
          <a:bodyPr wrap="square">
            <a:spAutoFit/>
          </a:bodyPr>
          <a:lstStyle/>
          <a:p>
            <a:pPr marL="342900" indent="-342900">
              <a:lnSpc>
                <a:spcPct val="140000"/>
              </a:lnSpc>
              <a:spcAft>
                <a:spcPts val="900"/>
              </a:spcAft>
              <a:buFont typeface="Arial" panose="020B0604020202020204" pitchFamily="34" charset="0"/>
              <a:buChar char="•"/>
            </a:pPr>
            <a:r>
              <a:rPr lang="en-GB" sz="2400" b="1" dirty="0">
                <a:solidFill>
                  <a:srgbClr val="FFFF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is a person who has a role in the:</a:t>
            </a:r>
          </a:p>
          <a:p>
            <a:pPr marL="800100" lvl="1" indent="-342900">
              <a:lnSpc>
                <a:spcPct val="140000"/>
              </a:lnSpc>
              <a:spcAft>
                <a:spcPts val="900"/>
              </a:spcAft>
              <a:buFont typeface="Arial" panose="020B0604020202020204" pitchFamily="34" charset="0"/>
              <a:buChar char="•"/>
            </a:pPr>
            <a:r>
              <a:rPr lang="en-GB" sz="2400" b="1" dirty="0">
                <a:solidFill>
                  <a:srgbClr val="FFFF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design, </a:t>
            </a:r>
          </a:p>
          <a:p>
            <a:pPr marL="800100" lvl="1" indent="-342900">
              <a:lnSpc>
                <a:spcPct val="140000"/>
              </a:lnSpc>
              <a:spcAft>
                <a:spcPts val="900"/>
              </a:spcAft>
              <a:buFont typeface="Arial" panose="020B0604020202020204" pitchFamily="34" charset="0"/>
              <a:buChar char="•"/>
            </a:pPr>
            <a:r>
              <a:rPr lang="en-GB" sz="2400" b="1" dirty="0">
                <a:solidFill>
                  <a:srgbClr val="FFFF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planning, </a:t>
            </a:r>
          </a:p>
          <a:p>
            <a:pPr marL="800100" lvl="1" indent="-342900">
              <a:lnSpc>
                <a:spcPct val="140000"/>
              </a:lnSpc>
              <a:spcAft>
                <a:spcPts val="900"/>
              </a:spcAft>
              <a:buFont typeface="Arial" panose="020B0604020202020204" pitchFamily="34" charset="0"/>
              <a:buChar char="•"/>
            </a:pPr>
            <a:r>
              <a:rPr lang="en-GB" sz="2400" b="1" dirty="0">
                <a:solidFill>
                  <a:srgbClr val="FFFF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implementation, </a:t>
            </a:r>
          </a:p>
          <a:p>
            <a:pPr marL="800100" lvl="1" indent="-342900">
              <a:lnSpc>
                <a:spcPct val="140000"/>
              </a:lnSpc>
              <a:spcAft>
                <a:spcPts val="900"/>
              </a:spcAft>
              <a:buFont typeface="Arial" panose="020B0604020202020204" pitchFamily="34" charset="0"/>
              <a:buChar char="•"/>
            </a:pPr>
            <a:r>
              <a:rPr lang="en-GB" sz="2400" b="1" dirty="0">
                <a:solidFill>
                  <a:srgbClr val="FFFF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monitoring and evaluation of an apprenticeship programme. </a:t>
            </a:r>
          </a:p>
        </p:txBody>
      </p:sp>
      <p:sp>
        <p:nvSpPr>
          <p:cNvPr id="4" name="TextBox 3"/>
          <p:cNvSpPr txBox="1"/>
          <p:nvPr/>
        </p:nvSpPr>
        <p:spPr>
          <a:xfrm>
            <a:off x="8598665" y="6019800"/>
            <a:ext cx="457200" cy="215444"/>
          </a:xfrm>
          <a:prstGeom prst="rect">
            <a:avLst/>
          </a:prstGeom>
          <a:noFill/>
        </p:spPr>
        <p:txBody>
          <a:bodyPr wrap="square" rtlCol="0">
            <a:spAutoFit/>
          </a:bodyPr>
          <a:lstStyle/>
          <a:p>
            <a:r>
              <a:rPr lang="fr-CH" sz="800" dirty="0">
                <a:solidFill>
                  <a:schemeClr val="bg1"/>
                </a:solidFill>
              </a:rPr>
              <a:t>1</a:t>
            </a:r>
            <a:endParaRPr lang="en-GB" sz="800" dirty="0">
              <a:solidFill>
                <a:schemeClr val="bg1"/>
              </a:solidFill>
            </a:endParaRPr>
          </a:p>
        </p:txBody>
      </p:sp>
    </p:spTree>
    <p:extLst>
      <p:ext uri="{BB962C8B-B14F-4D97-AF65-F5344CB8AC3E}">
        <p14:creationId xmlns:p14="http://schemas.microsoft.com/office/powerpoint/2010/main" val="729889318"/>
      </p:ext>
    </p:extLst>
  </p:cSld>
  <p:clrMapOvr>
    <a:masterClrMapping/>
  </p:clrMapOvr>
  <mc:AlternateContent xmlns:mc="http://schemas.openxmlformats.org/markup-compatibility/2006" xmlns:p14="http://schemas.microsoft.com/office/powerpoint/2010/main">
    <mc:Choice Requires="p14">
      <p:transition p14:dur="0" advTm="10830"/>
    </mc:Choice>
    <mc:Fallback xmlns="">
      <p:transition advTm="10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nodeType="afterEffect">
                                  <p:stCondLst>
                                    <p:cond delay="750"/>
                                  </p:stCondLst>
                                  <p:childTnLst>
                                    <p:animEffect transition="out" filter="dissolv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1"/>
                                      </p:to>
                                    </p:animClr>
                                  </p:sub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1"/>
                                      </p:to>
                                    </p:animClr>
                                  </p:subTnLst>
                                </p:cTn>
                              </p:par>
                            </p:childTnLst>
                          </p:cTn>
                        </p:par>
                        <p:par>
                          <p:cTn id="26" fill="hold">
                            <p:stCondLst>
                              <p:cond delay="1250"/>
                            </p:stCondLst>
                            <p:childTnLst>
                              <p:par>
                                <p:cTn id="27" presetID="1"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4" y="0"/>
            <a:ext cx="8389200" cy="570734"/>
          </a:xfrm>
          <a:prstGeom prst="rect">
            <a:avLst/>
          </a:prstGeom>
        </p:spPr>
        <p:txBody>
          <a:bodyPr wrap="square">
            <a:spAutoFit/>
          </a:bodyPr>
          <a:lstStyle/>
          <a:p>
            <a:pPr algn="ctr">
              <a:lnSpc>
                <a:spcPct val="125000"/>
              </a:lnSpc>
            </a:pPr>
            <a:r>
              <a:rPr lang="en-GB" sz="2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Practitioners may include…</a:t>
            </a:r>
          </a:p>
        </p:txBody>
      </p:sp>
      <p:sp>
        <p:nvSpPr>
          <p:cNvPr id="3" name="Rectangle 2"/>
          <p:cNvSpPr/>
          <p:nvPr/>
        </p:nvSpPr>
        <p:spPr>
          <a:xfrm>
            <a:off x="457200" y="914400"/>
            <a:ext cx="8510530" cy="5853910"/>
          </a:xfrm>
          <a:prstGeom prst="rect">
            <a:avLst/>
          </a:prstGeom>
        </p:spPr>
        <p:txBody>
          <a:bodyPr wrap="square">
            <a:spAutoFit/>
          </a:bodyPr>
          <a:lstStyle/>
          <a:p>
            <a:pPr marL="342900" lvl="0"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trainers, mentors, supervisors and HR officers in an enterprise</a:t>
            </a:r>
          </a:p>
          <a:p>
            <a:pPr marL="342900" lvl="0"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managers and teachers of training centres</a:t>
            </a:r>
          </a:p>
          <a:p>
            <a:pPr marL="342900" lvl="0"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employment services providers and school counsellors</a:t>
            </a:r>
          </a:p>
          <a:p>
            <a:pPr marL="342900" lvl="0"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labour inspectors</a:t>
            </a:r>
          </a:p>
          <a:p>
            <a:pPr marL="342900" lvl="0"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experts for the development of:</a:t>
            </a:r>
          </a:p>
          <a:p>
            <a:pPr marL="531813" lvl="1"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standards, qualifications, curricula and learning aids; </a:t>
            </a:r>
          </a:p>
          <a:p>
            <a:pPr marL="531813" lvl="1"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examinations and certification; </a:t>
            </a:r>
          </a:p>
          <a:p>
            <a:pPr marL="531813" lvl="1" indent="-342900">
              <a:lnSpc>
                <a:spcPct val="110000"/>
              </a:lnSpc>
              <a:spcAft>
                <a:spcPts val="900"/>
              </a:spcAft>
              <a:buFont typeface="Arial" panose="020B0604020202020204" pitchFamily="34" charset="0"/>
              <a:buChar char="•"/>
            </a:pPr>
            <a:r>
              <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rPr>
              <a:t>monitoring and evaluation of apprenticeship programmes.</a:t>
            </a:r>
          </a:p>
          <a:p>
            <a:pPr marL="457200" indent="-457200" eaLnBrk="0" hangingPunct="0">
              <a:spcAft>
                <a:spcPts val="1200"/>
              </a:spcAft>
              <a:buSzPct val="200000"/>
              <a:buFont typeface="Arial" panose="020B0604020202020204" pitchFamily="34" charset="0"/>
              <a:buChar char="•"/>
              <a:defRPr/>
            </a:pPr>
            <a:endParaRPr lang="en-GB" sz="2400" b="1"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645286929"/>
      </p:ext>
    </p:extLst>
  </p:cSld>
  <p:clrMapOvr>
    <a:masterClrMapping/>
  </p:clrMapOvr>
  <mc:AlternateContent xmlns:mc="http://schemas.openxmlformats.org/markup-compatibility/2006" xmlns:p14="http://schemas.microsoft.com/office/powerpoint/2010/main">
    <mc:Choice Requires="p14">
      <p:transition p14:dur="0" advTm="34349"/>
    </mc:Choice>
    <mc:Fallback xmlns="">
      <p:transition advTm="34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4" y="0"/>
            <a:ext cx="8389200" cy="1109343"/>
          </a:xfrm>
          <a:prstGeom prst="rect">
            <a:avLst/>
          </a:prstGeom>
        </p:spPr>
        <p:txBody>
          <a:bodyPr wrap="square">
            <a:spAutoFit/>
          </a:bodyPr>
          <a:lstStyle/>
          <a:p>
            <a:pPr algn="ctr">
              <a:lnSpc>
                <a:spcPct val="125000"/>
              </a:lnSpc>
            </a:pPr>
            <a:r>
              <a:rPr lang="en-GB" sz="2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In the context of South Africa, toolkits would be useful for…</a:t>
            </a:r>
          </a:p>
        </p:txBody>
      </p:sp>
      <p:sp>
        <p:nvSpPr>
          <p:cNvPr id="3" name="Rectangle 2"/>
          <p:cNvSpPr/>
          <p:nvPr/>
        </p:nvSpPr>
        <p:spPr>
          <a:xfrm>
            <a:off x="481070" y="1524000"/>
            <a:ext cx="8510530" cy="1020279"/>
          </a:xfrm>
          <a:prstGeom prst="rect">
            <a:avLst/>
          </a:prstGeom>
        </p:spPr>
        <p:txBody>
          <a:bodyPr wrap="square">
            <a:spAutoFit/>
          </a:bodyPr>
          <a:lstStyle/>
          <a:p>
            <a:pPr lvl="0">
              <a:lnSpc>
                <a:spcPct val="110000"/>
              </a:lnSpc>
              <a:spcAft>
                <a:spcPts val="900"/>
              </a:spcAft>
            </a:pPr>
            <a:endPar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lvl="0" indent="-342900">
              <a:lnSpc>
                <a:spcPct val="110000"/>
              </a:lnSpc>
              <a:spcAft>
                <a:spcPts val="900"/>
              </a:spcAft>
              <a:buFont typeface="Arial" panose="020B0604020202020204" pitchFamily="34" charset="0"/>
              <a:buChar char="•"/>
            </a:pPr>
            <a:endParaRPr lang="en-GB" sz="2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856479"/>
              </p:ext>
            </p:extLst>
          </p:nvPr>
        </p:nvGraphicFramePr>
        <p:xfrm>
          <a:off x="838200" y="1397000"/>
          <a:ext cx="6781800" cy="4681728"/>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1841138049"/>
                    </a:ext>
                  </a:extLst>
                </a:gridCol>
                <a:gridCol w="3390900">
                  <a:extLst>
                    <a:ext uri="{9D8B030D-6E8A-4147-A177-3AD203B41FA5}">
                      <a16:colId xmlns:a16="http://schemas.microsoft.com/office/drawing/2014/main" val="1860108723"/>
                    </a:ext>
                  </a:extLst>
                </a:gridCol>
              </a:tblGrid>
              <a:tr h="370840">
                <a:tc>
                  <a:txBody>
                    <a:bodyPr/>
                    <a:lstStyle/>
                    <a:p>
                      <a:r>
                        <a:rPr lang="en-GB" sz="2400" b="1" dirty="0">
                          <a:latin typeface="+mj-lt"/>
                        </a:rPr>
                        <a:t>Toolkit I</a:t>
                      </a:r>
                    </a:p>
                  </a:txBody>
                  <a:tcPr/>
                </a:tc>
                <a:tc>
                  <a:txBody>
                    <a:bodyPr/>
                    <a:lstStyle/>
                    <a:p>
                      <a:r>
                        <a:rPr lang="en-GB" sz="2400" b="1" dirty="0">
                          <a:latin typeface="+mj-lt"/>
                        </a:rPr>
                        <a:t>Toolkit II</a:t>
                      </a:r>
                    </a:p>
                  </a:txBody>
                  <a:tcPr/>
                </a:tc>
                <a:extLst>
                  <a:ext uri="{0D108BD9-81ED-4DB2-BD59-A6C34878D82A}">
                    <a16:rowId xmlns:a16="http://schemas.microsoft.com/office/drawing/2014/main" val="4098144634"/>
                  </a:ext>
                </a:extLst>
              </a:tr>
              <a:tr h="370840">
                <a:tc>
                  <a:txBody>
                    <a:bodyPr/>
                    <a:lstStyle/>
                    <a:p>
                      <a:pPr>
                        <a:lnSpc>
                          <a:spcPct val="140000"/>
                        </a:lnSpc>
                      </a:pPr>
                      <a:r>
                        <a:rPr lang="en-GB" sz="2400" b="1" dirty="0">
                          <a:latin typeface="+mj-lt"/>
                        </a:rPr>
                        <a:t>DHET</a:t>
                      </a:r>
                    </a:p>
                  </a:txBody>
                  <a:tcPr/>
                </a:tc>
                <a:tc>
                  <a:txBody>
                    <a:bodyPr/>
                    <a:lstStyle/>
                    <a:p>
                      <a:pPr marL="0" lvl="0" indent="0">
                        <a:lnSpc>
                          <a:spcPct val="140000"/>
                        </a:lnSpc>
                        <a:spcAft>
                          <a:spcPts val="900"/>
                        </a:spcAft>
                        <a:buFont typeface="Arial" panose="020B0604020202020204" pitchFamily="34" charset="0"/>
                        <a:buNone/>
                      </a:pPr>
                      <a:r>
                        <a:rPr lang="en-GB" sz="2400" b="1" dirty="0">
                          <a:solidFill>
                            <a:schemeClr val="bg1"/>
                          </a:solidFill>
                          <a:latin typeface="+mj-lt"/>
                          <a:ea typeface="Verdana" panose="020B0604030504040204" pitchFamily="34" charset="0"/>
                          <a:cs typeface="Arial" panose="020B0604020202020204" pitchFamily="34" charset="0"/>
                        </a:rPr>
                        <a:t>QCTO</a:t>
                      </a:r>
                    </a:p>
                  </a:txBody>
                  <a:tcPr/>
                </a:tc>
                <a:extLst>
                  <a:ext uri="{0D108BD9-81ED-4DB2-BD59-A6C34878D82A}">
                    <a16:rowId xmlns:a16="http://schemas.microsoft.com/office/drawing/2014/main" val="231463879"/>
                  </a:ext>
                </a:extLst>
              </a:tr>
              <a:tr h="370840">
                <a:tc>
                  <a:txBody>
                    <a:bodyPr/>
                    <a:lstStyle/>
                    <a:p>
                      <a:r>
                        <a:rPr lang="en-GB" sz="2400" b="1" kern="1200" dirty="0">
                          <a:solidFill>
                            <a:schemeClr val="dk1"/>
                          </a:solidFill>
                          <a:latin typeface="+mj-lt"/>
                          <a:ea typeface="+mn-ea"/>
                          <a:cs typeface="+mn-cs"/>
                        </a:rPr>
                        <a:t>NSA</a:t>
                      </a:r>
                    </a:p>
                  </a:txBody>
                  <a:tcPr/>
                </a:tc>
                <a:tc>
                  <a:txBody>
                    <a:bodyPr/>
                    <a:lstStyle/>
                    <a:p>
                      <a:pPr>
                        <a:lnSpc>
                          <a:spcPct val="140000"/>
                        </a:lnSpc>
                      </a:pPr>
                      <a:r>
                        <a:rPr lang="en-GB" sz="2400" b="1" dirty="0">
                          <a:latin typeface="+mj-lt"/>
                        </a:rPr>
                        <a:t>SETAs</a:t>
                      </a:r>
                    </a:p>
                  </a:txBody>
                  <a:tcPr/>
                </a:tc>
                <a:extLst>
                  <a:ext uri="{0D108BD9-81ED-4DB2-BD59-A6C34878D82A}">
                    <a16:rowId xmlns:a16="http://schemas.microsoft.com/office/drawing/2014/main" val="3970645725"/>
                  </a:ext>
                </a:extLst>
              </a:tr>
              <a:tr h="370840">
                <a:tc>
                  <a:txBody>
                    <a:bodyPr/>
                    <a:lstStyle/>
                    <a:p>
                      <a:pPr>
                        <a:lnSpc>
                          <a:spcPct val="140000"/>
                        </a:lnSpc>
                      </a:pPr>
                      <a:r>
                        <a:rPr lang="en-GB" sz="2400" b="1" dirty="0">
                          <a:latin typeface="+mj-lt"/>
                        </a:rPr>
                        <a:t>DOL</a:t>
                      </a:r>
                    </a:p>
                  </a:txBody>
                  <a:tcPr/>
                </a:tc>
                <a:tc>
                  <a:txBody>
                    <a:bodyPr/>
                    <a:lstStyle/>
                    <a:p>
                      <a:pPr>
                        <a:lnSpc>
                          <a:spcPct val="140000"/>
                        </a:lnSpc>
                      </a:pPr>
                      <a:r>
                        <a:rPr lang="en-GB" sz="2400" b="1" dirty="0">
                          <a:latin typeface="+mj-lt"/>
                        </a:rPr>
                        <a:t>INDLELA</a:t>
                      </a:r>
                    </a:p>
                  </a:txBody>
                  <a:tcPr/>
                </a:tc>
                <a:extLst>
                  <a:ext uri="{0D108BD9-81ED-4DB2-BD59-A6C34878D82A}">
                    <a16:rowId xmlns:a16="http://schemas.microsoft.com/office/drawing/2014/main" val="1690434975"/>
                  </a:ext>
                </a:extLst>
              </a:tr>
              <a:tr h="370840">
                <a:tc>
                  <a:txBody>
                    <a:bodyPr/>
                    <a:lstStyle/>
                    <a:p>
                      <a:pPr>
                        <a:lnSpc>
                          <a:spcPct val="140000"/>
                        </a:lnSpc>
                      </a:pPr>
                      <a:r>
                        <a:rPr lang="en-GB" sz="2400" b="1" dirty="0">
                          <a:latin typeface="+mj-lt"/>
                        </a:rPr>
                        <a:t>Employers’ organisations</a:t>
                      </a:r>
                    </a:p>
                  </a:txBody>
                  <a:tcPr/>
                </a:tc>
                <a:tc>
                  <a:txBody>
                    <a:bodyPr/>
                    <a:lstStyle/>
                    <a:p>
                      <a:pPr>
                        <a:lnSpc>
                          <a:spcPct val="140000"/>
                        </a:lnSpc>
                      </a:pPr>
                      <a:r>
                        <a:rPr lang="en-GB" sz="2400" b="1" dirty="0">
                          <a:latin typeface="+mj-lt"/>
                        </a:rPr>
                        <a:t>TVET colleges</a:t>
                      </a:r>
                    </a:p>
                  </a:txBody>
                  <a:tcPr/>
                </a:tc>
                <a:extLst>
                  <a:ext uri="{0D108BD9-81ED-4DB2-BD59-A6C34878D82A}">
                    <a16:rowId xmlns:a16="http://schemas.microsoft.com/office/drawing/2014/main" val="1221418856"/>
                  </a:ext>
                </a:extLst>
              </a:tr>
              <a:tr h="370840">
                <a:tc>
                  <a:txBody>
                    <a:bodyPr/>
                    <a:lstStyle/>
                    <a:p>
                      <a:pPr>
                        <a:lnSpc>
                          <a:spcPct val="140000"/>
                        </a:lnSpc>
                      </a:pPr>
                      <a:r>
                        <a:rPr lang="en-GB" sz="2400" b="1" dirty="0">
                          <a:latin typeface="+mj-lt"/>
                        </a:rPr>
                        <a:t>Trade</a:t>
                      </a:r>
                      <a:r>
                        <a:rPr lang="en-GB" sz="2400" b="1" baseline="0" dirty="0">
                          <a:latin typeface="+mj-lt"/>
                        </a:rPr>
                        <a:t> Unions</a:t>
                      </a:r>
                      <a:endParaRPr lang="en-GB" sz="2400" b="1" dirty="0">
                        <a:latin typeface="+mj-lt"/>
                      </a:endParaRPr>
                    </a:p>
                  </a:txBody>
                  <a:tcPr/>
                </a:tc>
                <a:tc>
                  <a:txBody>
                    <a:bodyPr/>
                    <a:lstStyle/>
                    <a:p>
                      <a:pPr>
                        <a:lnSpc>
                          <a:spcPct val="140000"/>
                        </a:lnSpc>
                      </a:pPr>
                      <a:r>
                        <a:rPr lang="en-GB" sz="2400" b="1" dirty="0">
                          <a:latin typeface="+mj-lt"/>
                        </a:rPr>
                        <a:t>Community colleges</a:t>
                      </a:r>
                    </a:p>
                  </a:txBody>
                  <a:tcPr/>
                </a:tc>
                <a:extLst>
                  <a:ext uri="{0D108BD9-81ED-4DB2-BD59-A6C34878D82A}">
                    <a16:rowId xmlns:a16="http://schemas.microsoft.com/office/drawing/2014/main" val="83370313"/>
                  </a:ext>
                </a:extLst>
              </a:tr>
              <a:tr h="568960">
                <a:tc>
                  <a:txBody>
                    <a:bodyPr/>
                    <a:lstStyle/>
                    <a:p>
                      <a:pPr>
                        <a:lnSpc>
                          <a:spcPct val="140000"/>
                        </a:lnSpc>
                      </a:pPr>
                      <a:endParaRPr lang="en-GB" sz="2400" b="1">
                        <a:latin typeface="+mj-lt"/>
                      </a:endParaRPr>
                    </a:p>
                  </a:txBody>
                  <a:tcPr/>
                </a:tc>
                <a:tc>
                  <a:txBody>
                    <a:bodyPr/>
                    <a:lstStyle/>
                    <a:p>
                      <a:pPr>
                        <a:lnSpc>
                          <a:spcPct val="140000"/>
                        </a:lnSpc>
                      </a:pPr>
                      <a:r>
                        <a:rPr lang="en-GB" sz="2400" b="1" dirty="0">
                          <a:latin typeface="+mj-lt"/>
                        </a:rPr>
                        <a:t>Companies</a:t>
                      </a:r>
                    </a:p>
                  </a:txBody>
                  <a:tcPr/>
                </a:tc>
                <a:extLst>
                  <a:ext uri="{0D108BD9-81ED-4DB2-BD59-A6C34878D82A}">
                    <a16:rowId xmlns:a16="http://schemas.microsoft.com/office/drawing/2014/main" val="3871588207"/>
                  </a:ext>
                </a:extLst>
              </a:tr>
              <a:tr h="370840">
                <a:tc>
                  <a:txBody>
                    <a:bodyPr/>
                    <a:lstStyle/>
                    <a:p>
                      <a:pPr>
                        <a:lnSpc>
                          <a:spcPct val="140000"/>
                        </a:lnSpc>
                      </a:pPr>
                      <a:endParaRPr lang="en-GB" sz="2400" b="1">
                        <a:latin typeface="+mj-lt"/>
                      </a:endParaRPr>
                    </a:p>
                  </a:txBody>
                  <a:tcPr/>
                </a:tc>
                <a:tc>
                  <a:txBody>
                    <a:bodyPr/>
                    <a:lstStyle/>
                    <a:p>
                      <a:pPr>
                        <a:lnSpc>
                          <a:spcPct val="140000"/>
                        </a:lnSpc>
                      </a:pPr>
                      <a:r>
                        <a:rPr lang="en-GB" sz="2400" b="1" dirty="0">
                          <a:latin typeface="+mj-lt"/>
                        </a:rPr>
                        <a:t>SAQA</a:t>
                      </a:r>
                    </a:p>
                  </a:txBody>
                  <a:tcPr/>
                </a:tc>
                <a:extLst>
                  <a:ext uri="{0D108BD9-81ED-4DB2-BD59-A6C34878D82A}">
                    <a16:rowId xmlns:a16="http://schemas.microsoft.com/office/drawing/2014/main" val="3188125235"/>
                  </a:ext>
                </a:extLst>
              </a:tr>
            </a:tbl>
          </a:graphicData>
        </a:graphic>
      </p:graphicFrame>
    </p:spTree>
    <p:custDataLst>
      <p:tags r:id="rId1"/>
    </p:custDataLst>
    <p:extLst>
      <p:ext uri="{BB962C8B-B14F-4D97-AF65-F5344CB8AC3E}">
        <p14:creationId xmlns:p14="http://schemas.microsoft.com/office/powerpoint/2010/main" val="1040179943"/>
      </p:ext>
    </p:extLst>
  </p:cSld>
  <p:clrMapOvr>
    <a:masterClrMapping/>
  </p:clrMapOvr>
  <mc:AlternateContent xmlns:mc="http://schemas.openxmlformats.org/markup-compatibility/2006" xmlns:p14="http://schemas.microsoft.com/office/powerpoint/2010/main">
    <mc:Choice Requires="p14">
      <p:transition p14:dur="0" advTm="34349"/>
    </mc:Choice>
    <mc:Fallback xmlns="">
      <p:transition advTm="34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f1379a46-27fd-47f5-9577-9ffba139f157.mdb"/>
</p:tagLst>
</file>

<file path=ppt/tags/tag10.xml><?xml version="1.0" encoding="utf-8"?>
<p:tagLst xmlns:a="http://schemas.openxmlformats.org/drawingml/2006/main" xmlns:r="http://schemas.openxmlformats.org/officeDocument/2006/relationships" xmlns:p="http://schemas.openxmlformats.org/presentationml/2006/main">
  <p:tag name="ARS_SLIDE_DUENO" val="100"/>
  <p:tag name="ARS_SLIDE_PARTICIPANTNUM" val="10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1.xml><?xml version="1.0" encoding="utf-8"?>
<p:tagLst xmlns:a="http://schemas.openxmlformats.org/drawingml/2006/main" xmlns:r="http://schemas.openxmlformats.org/officeDocument/2006/relationships" xmlns:p="http://schemas.openxmlformats.org/presentationml/2006/main">
  <p:tag name="TIMING" val="|79.3|14.7|22.2"/>
</p:tagLst>
</file>

<file path=ppt/tags/tag12.xml><?xml version="1.0" encoding="utf-8"?>
<p:tagLst xmlns:a="http://schemas.openxmlformats.org/drawingml/2006/main" xmlns:r="http://schemas.openxmlformats.org/officeDocument/2006/relationships" xmlns:p="http://schemas.openxmlformats.org/presentationml/2006/main">
  <p:tag name="TIMING" val="|13.1|37.8"/>
</p:tagLst>
</file>

<file path=ppt/tags/tag13.xml><?xml version="1.0" encoding="utf-8"?>
<p:tagLst xmlns:a="http://schemas.openxmlformats.org/drawingml/2006/main" xmlns:r="http://schemas.openxmlformats.org/officeDocument/2006/relationships" xmlns:p="http://schemas.openxmlformats.org/presentationml/2006/main">
  <p:tag name="TIMING" val="|13.1|37.8"/>
</p:tagLst>
</file>

<file path=ppt/tags/tag14.xml><?xml version="1.0" encoding="utf-8"?>
<p:tagLst xmlns:a="http://schemas.openxmlformats.org/drawingml/2006/main" xmlns:r="http://schemas.openxmlformats.org/officeDocument/2006/relationships" xmlns:p="http://schemas.openxmlformats.org/presentationml/2006/main">
  <p:tag name="TIMING" val="|8.1|1.1"/>
</p:tagLst>
</file>

<file path=ppt/tags/tag15.xml><?xml version="1.0" encoding="utf-8"?>
<p:tagLst xmlns:a="http://schemas.openxmlformats.org/drawingml/2006/main" xmlns:r="http://schemas.openxmlformats.org/officeDocument/2006/relationships" xmlns:p="http://schemas.openxmlformats.org/presentationml/2006/main">
  <p:tag name="TIMING" val="|7.3"/>
</p:tagLst>
</file>

<file path=ppt/tags/tag16.xml><?xml version="1.0" encoding="utf-8"?>
<p:tagLst xmlns:a="http://schemas.openxmlformats.org/drawingml/2006/main" xmlns:r="http://schemas.openxmlformats.org/officeDocument/2006/relationships" xmlns:p="http://schemas.openxmlformats.org/presentationml/2006/main">
  <p:tag name="TIMING" val="|14.4|5|4.2|3.8|14.7"/>
</p:tagLst>
</file>

<file path=ppt/tags/tag17.xml><?xml version="1.0" encoding="utf-8"?>
<p:tagLst xmlns:a="http://schemas.openxmlformats.org/drawingml/2006/main" xmlns:r="http://schemas.openxmlformats.org/officeDocument/2006/relationships" xmlns:p="http://schemas.openxmlformats.org/presentationml/2006/main">
  <p:tag name="TIMING" val="|13.3|6.5|4.4|3.6|6"/>
</p:tagLst>
</file>

<file path=ppt/tags/tag18.xml><?xml version="1.0" encoding="utf-8"?>
<p:tagLst xmlns:a="http://schemas.openxmlformats.org/drawingml/2006/main" xmlns:r="http://schemas.openxmlformats.org/officeDocument/2006/relationships" xmlns:p="http://schemas.openxmlformats.org/presentationml/2006/main">
  <p:tag name="TIMING" val="|23.5|24.8|24.9"/>
</p:tagLst>
</file>

<file path=ppt/tags/tag19.xml><?xml version="1.0" encoding="utf-8"?>
<p:tagLst xmlns:a="http://schemas.openxmlformats.org/drawingml/2006/main" xmlns:r="http://schemas.openxmlformats.org/officeDocument/2006/relationships" xmlns:p="http://schemas.openxmlformats.org/presentationml/2006/main">
  <p:tag name="TIMING" val="|23.5|24.8|24.9"/>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TIMING" val="|1.3|24.6"/>
</p:tagLst>
</file>

<file path=ppt/tags/tag21.xml><?xml version="1.0" encoding="utf-8"?>
<p:tagLst xmlns:a="http://schemas.openxmlformats.org/drawingml/2006/main" xmlns:r="http://schemas.openxmlformats.org/officeDocument/2006/relationships" xmlns:p="http://schemas.openxmlformats.org/presentationml/2006/main">
  <p:tag name="TIMING" val="|18.4|16.5|15.7|10.1|8.6"/>
</p:tagLst>
</file>

<file path=ppt/tags/tag22.xml><?xml version="1.0" encoding="utf-8"?>
<p:tagLst xmlns:a="http://schemas.openxmlformats.org/drawingml/2006/main" xmlns:r="http://schemas.openxmlformats.org/officeDocument/2006/relationships" xmlns:p="http://schemas.openxmlformats.org/presentationml/2006/main">
  <p:tag name="TIMING" val="|8|1.8|11.4|3.7|2.8|1|5.4"/>
</p:tagLst>
</file>

<file path=ppt/tags/tag3.xml><?xml version="1.0" encoding="utf-8"?>
<p:tagLst xmlns:a="http://schemas.openxmlformats.org/drawingml/2006/main" xmlns:r="http://schemas.openxmlformats.org/officeDocument/2006/relationships" xmlns:p="http://schemas.openxmlformats.org/presentationml/2006/main">
  <p:tag name="TIMING" val="|2.6|5.1|4.8|4.6"/>
</p:tagLst>
</file>

<file path=ppt/tags/tag4.xml><?xml version="1.0" encoding="utf-8"?>
<p:tagLst xmlns:a="http://schemas.openxmlformats.org/drawingml/2006/main" xmlns:r="http://schemas.openxmlformats.org/officeDocument/2006/relationships" xmlns:p="http://schemas.openxmlformats.org/presentationml/2006/main">
  <p:tag name="ARS_SLIDE_DUENO" val="100"/>
  <p:tag name="ARS_SLIDE_PARTICIPANTNUM" val="10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xml><?xml version="1.0" encoding="utf-8"?>
<p:tagLst xmlns:a="http://schemas.openxmlformats.org/drawingml/2006/main" xmlns:r="http://schemas.openxmlformats.org/officeDocument/2006/relationships" xmlns:p="http://schemas.openxmlformats.org/presentationml/2006/main">
  <p:tag name="TIMING" val="|7.5|2.4|3.7|3.2|3"/>
</p:tagLst>
</file>

<file path=ppt/tags/tag6.xml><?xml version="1.0" encoding="utf-8"?>
<p:tagLst xmlns:a="http://schemas.openxmlformats.org/drawingml/2006/main" xmlns:r="http://schemas.openxmlformats.org/officeDocument/2006/relationships" xmlns:p="http://schemas.openxmlformats.org/presentationml/2006/main">
  <p:tag name="TIMING" val="|7.3|7.5|10.3"/>
</p:tagLst>
</file>

<file path=ppt/tags/tag7.xml><?xml version="1.0" encoding="utf-8"?>
<p:tagLst xmlns:a="http://schemas.openxmlformats.org/drawingml/2006/main" xmlns:r="http://schemas.openxmlformats.org/officeDocument/2006/relationships" xmlns:p="http://schemas.openxmlformats.org/presentationml/2006/main">
  <p:tag name="ARS_SLIDE_DUENO" val="100"/>
  <p:tag name="ARS_SLIDE_PARTICIPANTNUM" val="10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TIMING" val="|3.8"/>
</p:tagLst>
</file>

<file path=ppt/tags/tag8.xml><?xml version="1.0" encoding="utf-8"?>
<p:tagLst xmlns:a="http://schemas.openxmlformats.org/drawingml/2006/main" xmlns:r="http://schemas.openxmlformats.org/officeDocument/2006/relationships" xmlns:p="http://schemas.openxmlformats.org/presentationml/2006/main">
  <p:tag name="TIMING" val="|7.5|2.6|3.7|3.4|4.1|4.6|2.4"/>
</p:tagLst>
</file>

<file path=ppt/tags/tag9.xml><?xml version="1.0" encoding="utf-8"?>
<p:tagLst xmlns:a="http://schemas.openxmlformats.org/drawingml/2006/main" xmlns:r="http://schemas.openxmlformats.org/officeDocument/2006/relationships" xmlns:p="http://schemas.openxmlformats.org/presentationml/2006/main">
  <p:tag name="TIMING" val="|7.5|2.6|3.7|3.4|4.1|4.6|2.4"/>
</p:tagLst>
</file>

<file path=ppt/theme/theme1.xml><?xml version="1.0" encoding="utf-8"?>
<a:theme xmlns:a="http://schemas.openxmlformats.org/drawingml/2006/main" name="Office Theme">
  <a:themeElements>
    <a:clrScheme name="Custom 1">
      <a:dk1>
        <a:sysClr val="windowText" lastClr="000000"/>
      </a:dk1>
      <a:lt1>
        <a:srgbClr val="00007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rgbClr val="00007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ysClr val="windowText" lastClr="000000"/>
      </a:dk1>
      <a:lt1>
        <a:srgbClr val="00007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31114</TotalTime>
  <Words>1256</Words>
  <Application>Microsoft Office PowerPoint</Application>
  <PresentationFormat>On-screen Show (4:3)</PresentationFormat>
  <Paragraphs>162</Paragraphs>
  <Slides>29</Slides>
  <Notes>27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Arial Black</vt:lpstr>
      <vt:lpstr>Calibri</vt:lpstr>
      <vt:lpstr>Times New Roman</vt:lpstr>
      <vt:lpstr>Verdana</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Ashwani Aggarwal</dc:creator>
  <cp:lastModifiedBy>APPETD APPETD</cp:lastModifiedBy>
  <cp:revision>948</cp:revision>
  <cp:lastPrinted>2020-07-08T12:33:09Z</cp:lastPrinted>
  <dcterms:created xsi:type="dcterms:W3CDTF">2010-10-09T12:07:56Z</dcterms:created>
  <dcterms:modified xsi:type="dcterms:W3CDTF">2020-07-29T08:11:16Z</dcterms:modified>
</cp:coreProperties>
</file>